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1" r:id="rId1"/>
  </p:sldMasterIdLst>
  <p:notesMasterIdLst>
    <p:notesMasterId r:id="rId7"/>
  </p:notesMasterIdLst>
  <p:sldIdLst>
    <p:sldId id="256" r:id="rId2"/>
    <p:sldId id="275" r:id="rId3"/>
    <p:sldId id="273" r:id="rId4"/>
    <p:sldId id="262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7497"/>
    <a:srgbClr val="F4376F"/>
    <a:srgbClr val="4472C4"/>
    <a:srgbClr val="4372C4"/>
    <a:srgbClr val="2D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06" autoAdjust="0"/>
    <p:restoredTop sz="94660"/>
  </p:normalViewPr>
  <p:slideViewPr>
    <p:cSldViewPr snapToGrid="0">
      <p:cViewPr>
        <p:scale>
          <a:sx n="86" d="100"/>
          <a:sy n="86" d="100"/>
        </p:scale>
        <p:origin x="832" y="7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ableStyles" Target="tableStyles.xml"/><Relationship Id="rId1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3.png>
</file>

<file path=ppt/media/image4.png>
</file>

<file path=ppt/media/image5.jp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4B922-A6CD-480E-9736-1DA46E5EB6B2}" type="datetimeFigureOut">
              <a:rPr lang="ko-KR" altLang="en-US" smtClean="0"/>
              <a:t>2017. 12. 9.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A37F4C-8E0C-4739-A42C-2052CEC97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477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FE68D00D-307B-4CC7-8160-D172A1FC91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8952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4B9E13ED-C7E0-4C9E-9BC4-8E5295DF3B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="" xmlns:a16="http://schemas.microsoft.com/office/drawing/2014/main" id="{795F8D05-8F0B-47DB-B7E5-F912E1BA0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896258"/>
            <a:ext cx="8496300" cy="595085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="" xmlns:a16="http://schemas.microsoft.com/office/drawing/2014/main" id="{FE6900C8-6529-494E-A935-A4447472D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1608819"/>
            <a:ext cx="8496300" cy="4491944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3" name="날짜 개체 틀 3">
            <a:extLst>
              <a:ext uri="{FF2B5EF4-FFF2-40B4-BE49-F238E27FC236}">
                <a16:creationId xmlns="" xmlns:a16="http://schemas.microsoft.com/office/drawing/2014/main" id="{C43D2494-5FC0-4BF5-A52B-37C0C22E9B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4325" y="6251804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862BE16B-CDD7-4E00-BF46-C10AEEB7DA17}" type="datetime1">
              <a:rPr lang="ko-KR" altLang="en-US" smtClean="0"/>
              <a:t>2017. 12. 9.</a:t>
            </a:fld>
            <a:endParaRPr lang="ko-KR" altLang="en-US"/>
          </a:p>
        </p:txBody>
      </p:sp>
      <p:sp>
        <p:nvSpPr>
          <p:cNvPr id="14" name="슬라이드 번호 개체 틀 5">
            <a:extLst>
              <a:ext uri="{FF2B5EF4-FFF2-40B4-BE49-F238E27FC236}">
                <a16:creationId xmlns="" xmlns:a16="http://schemas.microsoft.com/office/drawing/2014/main" id="{F5C8E3E3-CDAF-4DA3-B152-82F5351AE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325" y="6251804"/>
            <a:ext cx="8515350" cy="365125"/>
          </a:xfrm>
        </p:spPr>
        <p:txBody>
          <a:bodyPr anchor="ctr"/>
          <a:lstStyle>
            <a:lvl1pPr algn="ctr">
              <a:defRPr sz="1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D87664A8-EEE3-49B9-A72E-82182B45B13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15" name="Picture 2" descr="http://thinq.developer.lge.com/application/files/1814/8884/3361/logo_2_.png">
            <a:extLst>
              <a:ext uri="{FF2B5EF4-FFF2-40B4-BE49-F238E27FC236}">
                <a16:creationId xmlns="" xmlns:a16="http://schemas.microsoft.com/office/drawing/2014/main" id="{71BD0A33-D68B-413C-97F2-BF6CBF48CF2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79"/>
          <a:stretch/>
        </p:blipFill>
        <p:spPr bwMode="auto">
          <a:xfrm>
            <a:off x="7559649" y="6259734"/>
            <a:ext cx="127002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876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664A8-EEE3-49B9-A72E-82182B45B13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827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e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="" xmlns:a16="http://schemas.microsoft.com/office/drawing/2014/main" id="{15E0B0E9-860B-4B0B-8528-296E851EA42F}"/>
              </a:ext>
            </a:extLst>
          </p:cNvPr>
          <p:cNvSpPr/>
          <p:nvPr/>
        </p:nvSpPr>
        <p:spPr>
          <a:xfrm>
            <a:off x="711886" y="2897315"/>
            <a:ext cx="7174814" cy="1063369"/>
          </a:xfrm>
          <a:prstGeom prst="roundRect">
            <a:avLst>
              <a:gd name="adj" fmla="val 13755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3600" b="1" dirty="0" smtClean="0">
                <a:solidFill>
                  <a:schemeClr val="tx1"/>
                </a:solidFill>
                <a:latin typeface="+mn-ea"/>
              </a:rPr>
              <a:t>“</a:t>
            </a:r>
            <a:r>
              <a:rPr lang="ko-KR" altLang="en-US" sz="3600" b="1" dirty="0" smtClean="0">
                <a:solidFill>
                  <a:schemeClr val="tx1"/>
                </a:solidFill>
                <a:latin typeface="+mn-ea"/>
              </a:rPr>
              <a:t>인생영상</a:t>
            </a:r>
            <a:r>
              <a:rPr lang="en-US" altLang="ko-KR" sz="3600" b="1" dirty="0" smtClean="0">
                <a:solidFill>
                  <a:schemeClr val="tx1"/>
                </a:solidFill>
                <a:latin typeface="+mn-ea"/>
              </a:rPr>
              <a:t>”</a:t>
            </a:r>
            <a:endParaRPr lang="ko-KR" altLang="en-US" sz="36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="" xmlns:a16="http://schemas.microsoft.com/office/drawing/2014/main" id="{DD03DB03-547B-46DA-A7CB-F9A1AD85FA7E}"/>
              </a:ext>
            </a:extLst>
          </p:cNvPr>
          <p:cNvSpPr/>
          <p:nvPr/>
        </p:nvSpPr>
        <p:spPr>
          <a:xfrm>
            <a:off x="711886" y="4435731"/>
            <a:ext cx="7174814" cy="1063369"/>
          </a:xfrm>
          <a:prstGeom prst="roundRect">
            <a:avLst>
              <a:gd name="adj" fmla="val 13755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800" b="1" dirty="0" smtClean="0">
                <a:solidFill>
                  <a:schemeClr val="tx1"/>
                </a:solidFill>
                <a:latin typeface="+mn-ea"/>
              </a:rPr>
              <a:t>김세연팀 발표자 허은지</a:t>
            </a:r>
            <a:endParaRPr lang="ko-KR" altLang="en-US" sz="2800" b="1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3525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664A8-EEE3-49B9-A72E-82182B45B13B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0" y="599607"/>
            <a:ext cx="9144000" cy="5652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5400" b="1" i="1" smtClean="0">
                <a:solidFill>
                  <a:schemeClr val="tx1"/>
                </a:solidFill>
                <a:latin typeface="Apple SD Gothic Neo SemiBold" charset="-127"/>
                <a:ea typeface="Apple SD Gothic Neo SemiBold" charset="-127"/>
                <a:cs typeface="Apple SD Gothic Neo SemiBold" charset="-127"/>
              </a:rPr>
              <a:t>아이디어 소개</a:t>
            </a:r>
            <a:endParaRPr kumimoji="1" lang="ko-KR" altLang="en-US" sz="5400" b="1" i="1">
              <a:solidFill>
                <a:schemeClr val="tx1"/>
              </a:solidFill>
              <a:latin typeface="Apple SD Gothic Neo SemiBold" charset="-127"/>
              <a:ea typeface="Apple SD Gothic Neo SemiBold" charset="-127"/>
              <a:cs typeface="Apple SD Gothic Neo SemiBold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440221" y="2195022"/>
            <a:ext cx="8151647" cy="3224531"/>
            <a:chOff x="440221" y="2195022"/>
            <a:chExt cx="8151647" cy="3224531"/>
          </a:xfrm>
        </p:grpSpPr>
        <p:grpSp>
          <p:nvGrpSpPr>
            <p:cNvPr id="7" name="그룹 6"/>
            <p:cNvGrpSpPr/>
            <p:nvPr/>
          </p:nvGrpSpPr>
          <p:grpSpPr>
            <a:xfrm>
              <a:off x="552133" y="2195022"/>
              <a:ext cx="8039735" cy="2467957"/>
              <a:chOff x="485105" y="2368188"/>
              <a:chExt cx="8039735" cy="2467957"/>
            </a:xfrm>
          </p:grpSpPr>
          <p:pic>
            <p:nvPicPr>
              <p:cNvPr id="10" name="그림 9"/>
              <p:cNvPicPr>
                <a:picLocks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6468" r="8312" b="5222"/>
              <a:stretch/>
            </p:blipFill>
            <p:spPr>
              <a:xfrm>
                <a:off x="485105" y="2368188"/>
                <a:ext cx="2467957" cy="2467957"/>
              </a:xfrm>
              <a:prstGeom prst="roundRect">
                <a:avLst/>
              </a:prstGeom>
            </p:spPr>
          </p:pic>
          <p:grpSp>
            <p:nvGrpSpPr>
              <p:cNvPr id="11" name="그룹 10"/>
              <p:cNvGrpSpPr/>
              <p:nvPr/>
            </p:nvGrpSpPr>
            <p:grpSpPr>
              <a:xfrm>
                <a:off x="3270994" y="2368188"/>
                <a:ext cx="2467957" cy="2467957"/>
                <a:chOff x="4126778" y="1956146"/>
                <a:chExt cx="2880000" cy="2880000"/>
              </a:xfrm>
            </p:grpSpPr>
            <p:sp>
              <p:nvSpPr>
                <p:cNvPr id="16" name="모서리가 둥근 직사각형 15"/>
                <p:cNvSpPr/>
                <p:nvPr/>
              </p:nvSpPr>
              <p:spPr>
                <a:xfrm>
                  <a:off x="4126778" y="1956146"/>
                  <a:ext cx="2880000" cy="2880000"/>
                </a:xfrm>
                <a:prstGeom prst="roundRect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grpSp>
              <p:nvGrpSpPr>
                <p:cNvPr id="17" name="그룹 16"/>
                <p:cNvGrpSpPr/>
                <p:nvPr/>
              </p:nvGrpSpPr>
              <p:grpSpPr>
                <a:xfrm>
                  <a:off x="5056624" y="2863746"/>
                  <a:ext cx="1001074" cy="1093658"/>
                  <a:chOff x="4822800" y="3309257"/>
                  <a:chExt cx="616995" cy="674058"/>
                </a:xfrm>
              </p:grpSpPr>
              <p:sp>
                <p:nvSpPr>
                  <p:cNvPr id="18" name="자유형 17"/>
                  <p:cNvSpPr/>
                  <p:nvPr/>
                </p:nvSpPr>
                <p:spPr>
                  <a:xfrm>
                    <a:off x="4876800" y="3309257"/>
                    <a:ext cx="479710" cy="566058"/>
                  </a:xfrm>
                  <a:custGeom>
                    <a:avLst/>
                    <a:gdLst>
                      <a:gd name="connsiteX0" fmla="*/ 0 w 725714"/>
                      <a:gd name="connsiteY0" fmla="*/ 856343 h 856343"/>
                      <a:gd name="connsiteX1" fmla="*/ 0 w 725714"/>
                      <a:gd name="connsiteY1" fmla="*/ 333828 h 856343"/>
                      <a:gd name="connsiteX2" fmla="*/ 406400 w 725714"/>
                      <a:gd name="connsiteY2" fmla="*/ 0 h 856343"/>
                      <a:gd name="connsiteX3" fmla="*/ 725714 w 725714"/>
                      <a:gd name="connsiteY3" fmla="*/ 275771 h 8563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25714" h="856343">
                        <a:moveTo>
                          <a:pt x="0" y="856343"/>
                        </a:moveTo>
                        <a:lnTo>
                          <a:pt x="0" y="333828"/>
                        </a:lnTo>
                        <a:lnTo>
                          <a:pt x="406400" y="0"/>
                        </a:lnTo>
                        <a:lnTo>
                          <a:pt x="725714" y="275771"/>
                        </a:lnTo>
                      </a:path>
                    </a:pathLst>
                  </a:custGeom>
                  <a:noFill/>
                  <a:ln w="762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  <p:sp>
                <p:nvSpPr>
                  <p:cNvPr id="19" name="타원 18"/>
                  <p:cNvSpPr/>
                  <p:nvPr/>
                </p:nvSpPr>
                <p:spPr>
                  <a:xfrm>
                    <a:off x="4822800" y="3875315"/>
                    <a:ext cx="108000" cy="108000"/>
                  </a:xfrm>
                  <a:prstGeom prst="ellipse">
                    <a:avLst/>
                  </a:prstGeom>
                  <a:noFill/>
                  <a:ln w="762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  <p:sp>
                <p:nvSpPr>
                  <p:cNvPr id="20" name="타원 19"/>
                  <p:cNvSpPr/>
                  <p:nvPr/>
                </p:nvSpPr>
                <p:spPr>
                  <a:xfrm>
                    <a:off x="5331795" y="3484284"/>
                    <a:ext cx="108000" cy="108000"/>
                  </a:xfrm>
                  <a:prstGeom prst="ellipse">
                    <a:avLst/>
                  </a:prstGeom>
                  <a:noFill/>
                  <a:ln w="762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  <p:sp>
                <p:nvSpPr>
                  <p:cNvPr id="21" name="자유형 20"/>
                  <p:cNvSpPr/>
                  <p:nvPr/>
                </p:nvSpPr>
                <p:spPr>
                  <a:xfrm>
                    <a:off x="5076156" y="3588402"/>
                    <a:ext cx="326218" cy="360817"/>
                  </a:xfrm>
                  <a:custGeom>
                    <a:avLst/>
                    <a:gdLst>
                      <a:gd name="connsiteX0" fmla="*/ 321275 w 326218"/>
                      <a:gd name="connsiteY0" fmla="*/ 0 h 360817"/>
                      <a:gd name="connsiteX1" fmla="*/ 326218 w 326218"/>
                      <a:gd name="connsiteY1" fmla="*/ 360817 h 360817"/>
                      <a:gd name="connsiteX2" fmla="*/ 0 w 326218"/>
                      <a:gd name="connsiteY2" fmla="*/ 360817 h 360817"/>
                      <a:gd name="connsiteX3" fmla="*/ 4942 w 326218"/>
                      <a:gd name="connsiteY3" fmla="*/ 84026 h 360817"/>
                      <a:gd name="connsiteX4" fmla="*/ 177937 w 326218"/>
                      <a:gd name="connsiteY4" fmla="*/ 84026 h 360817"/>
                      <a:gd name="connsiteX5" fmla="*/ 177937 w 326218"/>
                      <a:gd name="connsiteY5" fmla="*/ 257021 h 3608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6218" h="360817">
                        <a:moveTo>
                          <a:pt x="321275" y="0"/>
                        </a:moveTo>
                        <a:cubicBezTo>
                          <a:pt x="322923" y="120272"/>
                          <a:pt x="324570" y="240545"/>
                          <a:pt x="326218" y="360817"/>
                        </a:cubicBezTo>
                        <a:lnTo>
                          <a:pt x="0" y="360817"/>
                        </a:lnTo>
                        <a:cubicBezTo>
                          <a:pt x="1647" y="268553"/>
                          <a:pt x="3295" y="176290"/>
                          <a:pt x="4942" y="84026"/>
                        </a:cubicBezTo>
                        <a:lnTo>
                          <a:pt x="177937" y="84026"/>
                        </a:lnTo>
                        <a:lnTo>
                          <a:pt x="177937" y="257021"/>
                        </a:lnTo>
                      </a:path>
                    </a:pathLst>
                  </a:custGeom>
                  <a:noFill/>
                  <a:ln w="762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</p:grpSp>
          </p:grpSp>
          <p:grpSp>
            <p:nvGrpSpPr>
              <p:cNvPr id="12" name="그룹 11"/>
              <p:cNvGrpSpPr/>
              <p:nvPr/>
            </p:nvGrpSpPr>
            <p:grpSpPr>
              <a:xfrm>
                <a:off x="6056883" y="2368188"/>
                <a:ext cx="2467957" cy="2467957"/>
                <a:chOff x="6895519" y="1956146"/>
                <a:chExt cx="2880000" cy="2880000"/>
              </a:xfrm>
            </p:grpSpPr>
            <p:sp>
              <p:nvSpPr>
                <p:cNvPr id="13" name="모서리가 둥근 직사각형 12"/>
                <p:cNvSpPr/>
                <p:nvPr/>
              </p:nvSpPr>
              <p:spPr>
                <a:xfrm>
                  <a:off x="6895519" y="1956146"/>
                  <a:ext cx="2880000" cy="2880000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4" name="모서리가 둥근 직사각형 13"/>
                <p:cNvSpPr/>
                <p:nvPr/>
              </p:nvSpPr>
              <p:spPr>
                <a:xfrm>
                  <a:off x="7255519" y="2345686"/>
                  <a:ext cx="2160000" cy="2160000"/>
                </a:xfrm>
                <a:prstGeom prst="roundRect">
                  <a:avLst>
                    <a:gd name="adj" fmla="val 764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 sz="6600" b="1" i="1" dirty="0">
                    <a:solidFill>
                      <a:schemeClr val="tx1"/>
                    </a:solidFill>
                    <a:latin typeface="NanumBarunGothicOTF" charset="-127"/>
                    <a:ea typeface="NanumBarunGothicOTF" charset="-127"/>
                    <a:cs typeface="NanumBarunGothicOTF" charset="-127"/>
                  </a:endParaRPr>
                </a:p>
              </p:txBody>
            </p:sp>
            <p:sp>
              <p:nvSpPr>
                <p:cNvPr id="15" name="모서리가 둥근 직사각형 14"/>
                <p:cNvSpPr/>
                <p:nvPr/>
              </p:nvSpPr>
              <p:spPr>
                <a:xfrm>
                  <a:off x="7164044" y="2354167"/>
                  <a:ext cx="2160000" cy="2160000"/>
                </a:xfrm>
                <a:prstGeom prst="roundRect">
                  <a:avLst>
                    <a:gd name="adj" fmla="val 7645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ko-KR" altLang="en-US" sz="5400" b="1" i="1" dirty="0" smtClean="0">
                      <a:solidFill>
                        <a:schemeClr val="tx1"/>
                      </a:solidFill>
                      <a:latin typeface="NanumBarunGothicOTF" charset="-127"/>
                      <a:ea typeface="NanumBarunGothicOTF" charset="-127"/>
                      <a:cs typeface="NanumBarunGothicOTF" charset="-127"/>
                    </a:rPr>
                    <a:t>인생</a:t>
                  </a:r>
                  <a:endParaRPr kumimoji="1" lang="en-US" altLang="ko-KR" sz="5400" b="1" i="1" dirty="0" smtClean="0">
                    <a:solidFill>
                      <a:schemeClr val="tx1"/>
                    </a:solidFill>
                    <a:latin typeface="NanumBarunGothicOTF" charset="-127"/>
                    <a:ea typeface="NanumBarunGothicOTF" charset="-127"/>
                    <a:cs typeface="NanumBarunGothicOTF" charset="-127"/>
                  </a:endParaRPr>
                </a:p>
                <a:p>
                  <a:pPr algn="ctr"/>
                  <a:r>
                    <a:rPr kumimoji="1" lang="ko-KR" altLang="en-US" sz="5400" b="1" i="1" dirty="0" smtClean="0">
                      <a:solidFill>
                        <a:schemeClr val="tx1"/>
                      </a:solidFill>
                      <a:latin typeface="NanumBarunGothicOTF" charset="-127"/>
                      <a:ea typeface="NanumBarunGothicOTF" charset="-127"/>
                      <a:cs typeface="NanumBarunGothicOTF" charset="-127"/>
                    </a:rPr>
                    <a:t>영상</a:t>
                  </a:r>
                  <a:endParaRPr kumimoji="1" lang="ko-KR" altLang="en-US" sz="5400" b="1" i="1" dirty="0">
                    <a:solidFill>
                      <a:schemeClr val="tx1"/>
                    </a:solidFill>
                    <a:latin typeface="NanumBarunGothicOTF" charset="-127"/>
                    <a:ea typeface="NanumBarunGothicOTF" charset="-127"/>
                    <a:cs typeface="NanumBarunGothicOTF" charset="-127"/>
                  </a:endParaRPr>
                </a:p>
              </p:txBody>
            </p:sp>
          </p:grpSp>
        </p:grpSp>
        <p:sp>
          <p:nvSpPr>
            <p:cNvPr id="8" name="텍스트 상자 7"/>
            <p:cNvSpPr txBox="1"/>
            <p:nvPr/>
          </p:nvSpPr>
          <p:spPr>
            <a:xfrm>
              <a:off x="440221" y="4799936"/>
              <a:ext cx="26917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400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늘어나는</a:t>
              </a:r>
              <a:r>
                <a:rPr kumimoji="1" lang="ko-KR" altLang="en-US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 </a:t>
              </a:r>
              <a:r>
                <a:rPr kumimoji="1" lang="en-US" altLang="ko-KR" sz="2000" b="1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“</a:t>
              </a:r>
              <a:r>
                <a:rPr kumimoji="1" lang="ko-KR" altLang="en-US" sz="2000" b="1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셀프 촬영족</a:t>
              </a:r>
              <a:r>
                <a:rPr kumimoji="1" lang="en-US" altLang="ko-KR" sz="2000" b="1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”</a:t>
              </a:r>
              <a:endParaRPr kumimoji="1" lang="ko-KR" altLang="en-US" sz="2000" b="1" dirty="0">
                <a:latin typeface="Apple SD Gothic Neo Medium" charset="-127"/>
                <a:ea typeface="Apple SD Gothic Neo Medium" charset="-127"/>
                <a:cs typeface="Apple SD Gothic Neo Medium" charset="-127"/>
              </a:endParaRPr>
            </a:p>
          </p:txBody>
        </p:sp>
        <p:sp>
          <p:nvSpPr>
            <p:cNvPr id="9" name="텍스트 상자 8"/>
            <p:cNvSpPr txBox="1"/>
            <p:nvPr/>
          </p:nvSpPr>
          <p:spPr>
            <a:xfrm>
              <a:off x="3338022" y="4804000"/>
              <a:ext cx="2467957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400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다양한 센서를 지닌</a:t>
              </a:r>
              <a:r>
                <a:rPr kumimoji="1" lang="en-US" altLang="ko-KR" sz="1400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,</a:t>
              </a:r>
              <a:r>
                <a:rPr kumimoji="1" lang="ko-KR" altLang="en-US" sz="1400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 </a:t>
              </a:r>
              <a:endParaRPr kumimoji="1" lang="en-US" altLang="ko-KR" sz="1400" dirty="0" smtClean="0">
                <a:latin typeface="Apple SD Gothic Neo Medium" charset="-127"/>
                <a:ea typeface="Apple SD Gothic Neo Medium" charset="-127"/>
                <a:cs typeface="Apple SD Gothic Neo Medium" charset="-127"/>
              </a:endParaRPr>
            </a:p>
            <a:p>
              <a:pPr algn="ctr"/>
              <a:r>
                <a:rPr kumimoji="1" lang="en-US" altLang="ko-KR" sz="2000" b="1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LG </a:t>
              </a:r>
              <a:r>
                <a:rPr kumimoji="1" lang="en-US" altLang="ko-KR" sz="2000" b="1" dirty="0" err="1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SmartThinQ</a:t>
              </a:r>
              <a:r>
                <a:rPr kumimoji="1" lang="ko-KR" altLang="en-US" sz="2000" b="1" dirty="0" smtClean="0">
                  <a:latin typeface="Apple SD Gothic Neo Medium" charset="-127"/>
                  <a:ea typeface="Apple SD Gothic Neo Medium" charset="-127"/>
                  <a:cs typeface="Apple SD Gothic Neo Medium" charset="-127"/>
                </a:rPr>
                <a:t> </a:t>
              </a:r>
              <a:endParaRPr kumimoji="1" lang="ko-KR" altLang="en-US" sz="2000" b="1" dirty="0">
                <a:latin typeface="Apple SD Gothic Neo Medium" charset="-127"/>
                <a:ea typeface="Apple SD Gothic Neo Medium" charset="-127"/>
                <a:cs typeface="Apple SD Gothic Neo Medium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-1727" y="599607"/>
            <a:ext cx="9145727" cy="6145967"/>
            <a:chOff x="-1726" y="614596"/>
            <a:chExt cx="9145727" cy="6132979"/>
          </a:xfrm>
        </p:grpSpPr>
        <p:pic>
          <p:nvPicPr>
            <p:cNvPr id="34" name="그림 3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099" r="38811"/>
            <a:stretch/>
          </p:blipFill>
          <p:spPr>
            <a:xfrm>
              <a:off x="3045752" y="614596"/>
              <a:ext cx="3052647" cy="6130977"/>
            </a:xfrm>
            <a:prstGeom prst="rect">
              <a:avLst/>
            </a:prstGeom>
          </p:spPr>
        </p:pic>
        <p:pic>
          <p:nvPicPr>
            <p:cNvPr id="35" name="그림 3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37" r="19641"/>
            <a:stretch/>
          </p:blipFill>
          <p:spPr>
            <a:xfrm>
              <a:off x="6086957" y="614596"/>
              <a:ext cx="3057044" cy="6132979"/>
            </a:xfrm>
            <a:prstGeom prst="rect">
              <a:avLst/>
            </a:prstGeom>
          </p:spPr>
        </p:pic>
        <p:pic>
          <p:nvPicPr>
            <p:cNvPr id="36" name="그림 3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145" b="5512"/>
            <a:stretch/>
          </p:blipFill>
          <p:spPr>
            <a:xfrm rot="5400000">
              <a:off x="-1540890" y="2155485"/>
              <a:ext cx="6130977" cy="3049201"/>
            </a:xfrm>
            <a:prstGeom prst="rect">
              <a:avLst/>
            </a:prstGeom>
          </p:spPr>
        </p:pic>
        <p:sp>
          <p:nvSpPr>
            <p:cNvPr id="37" name="직사각형 36"/>
            <p:cNvSpPr/>
            <p:nvPr/>
          </p:nvSpPr>
          <p:spPr>
            <a:xfrm>
              <a:off x="-1726" y="614597"/>
              <a:ext cx="9145725" cy="6130445"/>
            </a:xfrm>
            <a:prstGeom prst="rect">
              <a:avLst/>
            </a:prstGeom>
            <a:solidFill>
              <a:schemeClr val="tx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353642" y="2938072"/>
              <a:ext cx="2338466" cy="14840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dirty="0" smtClean="0"/>
                <a:t>손 떨림 없이</a:t>
              </a:r>
              <a:r>
                <a:rPr kumimoji="1" lang="en-US" altLang="ko-KR" sz="2400" dirty="0" smtClean="0"/>
                <a:t>,</a:t>
              </a:r>
              <a:endParaRPr kumimoji="1" lang="ko-KR" altLang="en-US" sz="2400" dirty="0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3398845" y="2932776"/>
              <a:ext cx="2338466" cy="14840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dirty="0" smtClean="0"/>
                <a:t>간단하고</a:t>
              </a:r>
              <a:r>
                <a:rPr kumimoji="1" lang="en-US" altLang="ko-KR" sz="2400" dirty="0" smtClean="0"/>
                <a:t>,</a:t>
              </a:r>
              <a:endParaRPr kumimoji="1" lang="en-US" altLang="ko-KR" sz="2400" dirty="0"/>
            </a:p>
            <a:p>
              <a:pPr algn="ctr"/>
              <a:r>
                <a:rPr kumimoji="1" lang="ko-KR" altLang="en-US" sz="2400" dirty="0" smtClean="0"/>
                <a:t>재미있게</a:t>
              </a:r>
              <a:r>
                <a:rPr kumimoji="1" lang="en-US" altLang="ko-KR" sz="2400" dirty="0" smtClean="0"/>
                <a:t>,</a:t>
              </a:r>
              <a:endParaRPr kumimoji="1" lang="ko-KR" altLang="en-US" sz="2400" dirty="0"/>
            </a:p>
          </p:txBody>
        </p:sp>
        <p:sp>
          <p:nvSpPr>
            <p:cNvPr id="40" name="자유형 39"/>
            <p:cNvSpPr/>
            <p:nvPr/>
          </p:nvSpPr>
          <p:spPr>
            <a:xfrm>
              <a:off x="8109636" y="2411220"/>
              <a:ext cx="764498" cy="1948722"/>
            </a:xfrm>
            <a:custGeom>
              <a:avLst/>
              <a:gdLst>
                <a:gd name="connsiteX0" fmla="*/ 404734 w 764498"/>
                <a:gd name="connsiteY0" fmla="*/ 0 h 1948722"/>
                <a:gd name="connsiteX1" fmla="*/ 389744 w 764498"/>
                <a:gd name="connsiteY1" fmla="*/ 59961 h 1948722"/>
                <a:gd name="connsiteX2" fmla="*/ 374754 w 764498"/>
                <a:gd name="connsiteY2" fmla="*/ 104931 h 1948722"/>
                <a:gd name="connsiteX3" fmla="*/ 74951 w 764498"/>
                <a:gd name="connsiteY3" fmla="*/ 839450 h 1948722"/>
                <a:gd name="connsiteX4" fmla="*/ 29980 w 764498"/>
                <a:gd name="connsiteY4" fmla="*/ 1004341 h 1948722"/>
                <a:gd name="connsiteX5" fmla="*/ 29980 w 764498"/>
                <a:gd name="connsiteY5" fmla="*/ 1004341 h 1948722"/>
                <a:gd name="connsiteX6" fmla="*/ 0 w 764498"/>
                <a:gd name="connsiteY6" fmla="*/ 1109272 h 1948722"/>
                <a:gd name="connsiteX7" fmla="*/ 14990 w 764498"/>
                <a:gd name="connsiteY7" fmla="*/ 1558977 h 1948722"/>
                <a:gd name="connsiteX8" fmla="*/ 59960 w 764498"/>
                <a:gd name="connsiteY8" fmla="*/ 1723869 h 1948722"/>
                <a:gd name="connsiteX9" fmla="*/ 134911 w 764498"/>
                <a:gd name="connsiteY9" fmla="*/ 1858781 h 1948722"/>
                <a:gd name="connsiteX10" fmla="*/ 209862 w 764498"/>
                <a:gd name="connsiteY10" fmla="*/ 1933731 h 1948722"/>
                <a:gd name="connsiteX11" fmla="*/ 254833 w 764498"/>
                <a:gd name="connsiteY11" fmla="*/ 1948722 h 1948722"/>
                <a:gd name="connsiteX12" fmla="*/ 434715 w 764498"/>
                <a:gd name="connsiteY12" fmla="*/ 1933731 h 1948722"/>
                <a:gd name="connsiteX13" fmla="*/ 539646 w 764498"/>
                <a:gd name="connsiteY13" fmla="*/ 1873771 h 1948722"/>
                <a:gd name="connsiteX14" fmla="*/ 629587 w 764498"/>
                <a:gd name="connsiteY14" fmla="*/ 1798820 h 1948722"/>
                <a:gd name="connsiteX15" fmla="*/ 659567 w 764498"/>
                <a:gd name="connsiteY15" fmla="*/ 1708879 h 1948722"/>
                <a:gd name="connsiteX16" fmla="*/ 674557 w 764498"/>
                <a:gd name="connsiteY16" fmla="*/ 1663909 h 1948722"/>
                <a:gd name="connsiteX17" fmla="*/ 704537 w 764498"/>
                <a:gd name="connsiteY17" fmla="*/ 1618938 h 1948722"/>
                <a:gd name="connsiteX18" fmla="*/ 734518 w 764498"/>
                <a:gd name="connsiteY18" fmla="*/ 1528997 h 1948722"/>
                <a:gd name="connsiteX19" fmla="*/ 764498 w 764498"/>
                <a:gd name="connsiteY19" fmla="*/ 1394086 h 1948722"/>
                <a:gd name="connsiteX20" fmla="*/ 749508 w 764498"/>
                <a:gd name="connsiteY20" fmla="*/ 1064302 h 1948722"/>
                <a:gd name="connsiteX21" fmla="*/ 734518 w 764498"/>
                <a:gd name="connsiteY21" fmla="*/ 1004341 h 1948722"/>
                <a:gd name="connsiteX22" fmla="*/ 704537 w 764498"/>
                <a:gd name="connsiteY22" fmla="*/ 854440 h 1948722"/>
                <a:gd name="connsiteX23" fmla="*/ 689547 w 764498"/>
                <a:gd name="connsiteY23" fmla="*/ 809469 h 1948722"/>
                <a:gd name="connsiteX24" fmla="*/ 659567 w 764498"/>
                <a:gd name="connsiteY24" fmla="*/ 674558 h 1948722"/>
                <a:gd name="connsiteX25" fmla="*/ 629587 w 764498"/>
                <a:gd name="connsiteY25" fmla="*/ 584617 h 1948722"/>
                <a:gd name="connsiteX26" fmla="*/ 599606 w 764498"/>
                <a:gd name="connsiteY26" fmla="*/ 494676 h 1948722"/>
                <a:gd name="connsiteX27" fmla="*/ 584616 w 764498"/>
                <a:gd name="connsiteY27" fmla="*/ 449705 h 1948722"/>
                <a:gd name="connsiteX28" fmla="*/ 524655 w 764498"/>
                <a:gd name="connsiteY28" fmla="*/ 239843 h 1948722"/>
                <a:gd name="connsiteX29" fmla="*/ 494675 w 764498"/>
                <a:gd name="connsiteY29" fmla="*/ 149902 h 1948722"/>
                <a:gd name="connsiteX30" fmla="*/ 434715 w 764498"/>
                <a:gd name="connsiteY30" fmla="*/ 59961 h 1948722"/>
                <a:gd name="connsiteX31" fmla="*/ 404734 w 764498"/>
                <a:gd name="connsiteY31" fmla="*/ 0 h 194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64498" h="1948722">
                  <a:moveTo>
                    <a:pt x="404734" y="0"/>
                  </a:moveTo>
                  <a:cubicBezTo>
                    <a:pt x="399737" y="19987"/>
                    <a:pt x="395404" y="40152"/>
                    <a:pt x="389744" y="59961"/>
                  </a:cubicBezTo>
                  <a:cubicBezTo>
                    <a:pt x="385403" y="75154"/>
                    <a:pt x="380671" y="90280"/>
                    <a:pt x="374754" y="104931"/>
                  </a:cubicBezTo>
                  <a:cubicBezTo>
                    <a:pt x="275728" y="350139"/>
                    <a:pt x="174885" y="594610"/>
                    <a:pt x="74951" y="839450"/>
                  </a:cubicBezTo>
                  <a:cubicBezTo>
                    <a:pt x="53762" y="945388"/>
                    <a:pt x="68017" y="890229"/>
                    <a:pt x="29980" y="1004341"/>
                  </a:cubicBezTo>
                  <a:lnTo>
                    <a:pt x="29980" y="1004341"/>
                  </a:lnTo>
                  <a:cubicBezTo>
                    <a:pt x="11158" y="1079631"/>
                    <a:pt x="21505" y="1044757"/>
                    <a:pt x="0" y="1109272"/>
                  </a:cubicBezTo>
                  <a:cubicBezTo>
                    <a:pt x="4997" y="1259174"/>
                    <a:pt x="6433" y="1409236"/>
                    <a:pt x="14990" y="1558977"/>
                  </a:cubicBezTo>
                  <a:cubicBezTo>
                    <a:pt x="17912" y="1610119"/>
                    <a:pt x="44578" y="1677724"/>
                    <a:pt x="59960" y="1723869"/>
                  </a:cubicBezTo>
                  <a:cubicBezTo>
                    <a:pt x="78809" y="1780416"/>
                    <a:pt x="83372" y="1807242"/>
                    <a:pt x="134911" y="1858781"/>
                  </a:cubicBezTo>
                  <a:cubicBezTo>
                    <a:pt x="159895" y="1883764"/>
                    <a:pt x="176343" y="1922558"/>
                    <a:pt x="209862" y="1933731"/>
                  </a:cubicBezTo>
                  <a:lnTo>
                    <a:pt x="254833" y="1948722"/>
                  </a:lnTo>
                  <a:cubicBezTo>
                    <a:pt x="314794" y="1943725"/>
                    <a:pt x="375074" y="1941683"/>
                    <a:pt x="434715" y="1933731"/>
                  </a:cubicBezTo>
                  <a:cubicBezTo>
                    <a:pt x="482567" y="1927351"/>
                    <a:pt x="499962" y="1902116"/>
                    <a:pt x="539646" y="1873771"/>
                  </a:cubicBezTo>
                  <a:cubicBezTo>
                    <a:pt x="612686" y="1821599"/>
                    <a:pt x="559602" y="1868803"/>
                    <a:pt x="629587" y="1798820"/>
                  </a:cubicBezTo>
                  <a:lnTo>
                    <a:pt x="659567" y="1708879"/>
                  </a:lnTo>
                  <a:cubicBezTo>
                    <a:pt x="664564" y="1693889"/>
                    <a:pt x="665792" y="1677056"/>
                    <a:pt x="674557" y="1663909"/>
                  </a:cubicBezTo>
                  <a:cubicBezTo>
                    <a:pt x="684550" y="1648919"/>
                    <a:pt x="697220" y="1635401"/>
                    <a:pt x="704537" y="1618938"/>
                  </a:cubicBezTo>
                  <a:cubicBezTo>
                    <a:pt x="717372" y="1590060"/>
                    <a:pt x="726853" y="1559656"/>
                    <a:pt x="734518" y="1528997"/>
                  </a:cubicBezTo>
                  <a:cubicBezTo>
                    <a:pt x="755687" y="1444319"/>
                    <a:pt x="745468" y="1489238"/>
                    <a:pt x="764498" y="1394086"/>
                  </a:cubicBezTo>
                  <a:cubicBezTo>
                    <a:pt x="759501" y="1284158"/>
                    <a:pt x="757948" y="1174019"/>
                    <a:pt x="749508" y="1064302"/>
                  </a:cubicBezTo>
                  <a:cubicBezTo>
                    <a:pt x="747928" y="1043761"/>
                    <a:pt x="738835" y="1024486"/>
                    <a:pt x="734518" y="1004341"/>
                  </a:cubicBezTo>
                  <a:cubicBezTo>
                    <a:pt x="723841" y="954516"/>
                    <a:pt x="720651" y="902782"/>
                    <a:pt x="704537" y="854440"/>
                  </a:cubicBezTo>
                  <a:cubicBezTo>
                    <a:pt x="699540" y="839450"/>
                    <a:pt x="693379" y="824798"/>
                    <a:pt x="689547" y="809469"/>
                  </a:cubicBezTo>
                  <a:cubicBezTo>
                    <a:pt x="668151" y="723884"/>
                    <a:pt x="682649" y="751500"/>
                    <a:pt x="659567" y="674558"/>
                  </a:cubicBezTo>
                  <a:cubicBezTo>
                    <a:pt x="650486" y="644289"/>
                    <a:pt x="639580" y="614597"/>
                    <a:pt x="629587" y="584617"/>
                  </a:cubicBezTo>
                  <a:lnTo>
                    <a:pt x="599606" y="494676"/>
                  </a:lnTo>
                  <a:cubicBezTo>
                    <a:pt x="594609" y="479686"/>
                    <a:pt x="588448" y="465034"/>
                    <a:pt x="584616" y="449705"/>
                  </a:cubicBezTo>
                  <a:cubicBezTo>
                    <a:pt x="546969" y="299115"/>
                    <a:pt x="567668" y="368881"/>
                    <a:pt x="524655" y="239843"/>
                  </a:cubicBezTo>
                  <a:cubicBezTo>
                    <a:pt x="524655" y="239842"/>
                    <a:pt x="494676" y="149903"/>
                    <a:pt x="494675" y="149902"/>
                  </a:cubicBezTo>
                  <a:cubicBezTo>
                    <a:pt x="474688" y="119922"/>
                    <a:pt x="446110" y="94144"/>
                    <a:pt x="434715" y="59961"/>
                  </a:cubicBezTo>
                  <a:lnTo>
                    <a:pt x="404734" y="0"/>
                  </a:lnTo>
                  <a:close/>
                </a:path>
              </a:pathLst>
            </a:custGeom>
            <a:noFill/>
            <a:ln w="317500">
              <a:solidFill>
                <a:schemeClr val="accent5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6453103" y="2932776"/>
              <a:ext cx="2338466" cy="14840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400" dirty="0" smtClean="0"/>
                <a:t>독특한</a:t>
              </a:r>
              <a:r>
                <a:rPr kumimoji="1" lang="en-US" altLang="ko-KR" sz="2400" dirty="0" smtClean="0"/>
                <a:t>,</a:t>
              </a:r>
            </a:p>
            <a:p>
              <a:pPr algn="ctr"/>
              <a:r>
                <a:rPr kumimoji="1" lang="ko-KR" altLang="en-US" sz="2400" dirty="0" smtClean="0"/>
                <a:t>나만의</a:t>
              </a:r>
              <a:r>
                <a:rPr kumimoji="1" lang="en-US" altLang="ko-KR" sz="2400" dirty="0" smtClean="0"/>
                <a:t>,</a:t>
              </a:r>
              <a:endParaRPr kumimoji="1" lang="ko-KR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2229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직사각형 137"/>
          <p:cNvSpPr/>
          <p:nvPr/>
        </p:nvSpPr>
        <p:spPr>
          <a:xfrm>
            <a:off x="0" y="599607"/>
            <a:ext cx="9144000" cy="5652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5400" b="1" i="1" smtClean="0">
                <a:solidFill>
                  <a:schemeClr val="tx1"/>
                </a:solidFill>
                <a:latin typeface="Apple SD Gothic Neo SemiBold" charset="-127"/>
                <a:ea typeface="Apple SD Gothic Neo SemiBold" charset="-127"/>
                <a:cs typeface="Apple SD Gothic Neo SemiBold" charset="-127"/>
              </a:rPr>
              <a:t>구현 설명 및 개발 과정</a:t>
            </a:r>
            <a:endParaRPr kumimoji="1" lang="ko-KR" altLang="en-US" sz="5400" b="1" i="1" dirty="0">
              <a:solidFill>
                <a:schemeClr val="tx1"/>
              </a:solidFill>
              <a:latin typeface="Apple SD Gothic Neo SemiBold" charset="-127"/>
              <a:ea typeface="Apple SD Gothic Neo SemiBold" charset="-127"/>
              <a:cs typeface="Apple SD Gothic Neo SemiBold" charset="-127"/>
            </a:endParaRPr>
          </a:p>
        </p:txBody>
      </p:sp>
      <p:grpSp>
        <p:nvGrpSpPr>
          <p:cNvPr id="122" name="그룹 121"/>
          <p:cNvGrpSpPr/>
          <p:nvPr/>
        </p:nvGrpSpPr>
        <p:grpSpPr>
          <a:xfrm>
            <a:off x="238675" y="2226444"/>
            <a:ext cx="8488709" cy="3032216"/>
            <a:chOff x="207227" y="2037659"/>
            <a:chExt cx="8488709" cy="3032216"/>
          </a:xfrm>
        </p:grpSpPr>
        <p:grpSp>
          <p:nvGrpSpPr>
            <p:cNvPr id="82" name="그룹 81"/>
            <p:cNvGrpSpPr/>
            <p:nvPr/>
          </p:nvGrpSpPr>
          <p:grpSpPr>
            <a:xfrm>
              <a:off x="609641" y="3343481"/>
              <a:ext cx="2615732" cy="1683920"/>
              <a:chOff x="608980" y="3514613"/>
              <a:chExt cx="2615732" cy="1683920"/>
            </a:xfrm>
          </p:grpSpPr>
          <p:sp>
            <p:nvSpPr>
              <p:cNvPr id="52" name="모서리가 둥근 직사각형 51"/>
              <p:cNvSpPr/>
              <p:nvPr/>
            </p:nvSpPr>
            <p:spPr>
              <a:xfrm rot="16200000">
                <a:off x="1327274" y="3301095"/>
                <a:ext cx="1683920" cy="2110956"/>
              </a:xfrm>
              <a:prstGeom prst="roundRect">
                <a:avLst/>
              </a:prstGeom>
              <a:solidFill>
                <a:schemeClr val="accent5"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59" name="모서리가 둥근 직사각형 58"/>
              <p:cNvSpPr/>
              <p:nvPr/>
            </p:nvSpPr>
            <p:spPr>
              <a:xfrm rot="16200000">
                <a:off x="21134" y="4138248"/>
                <a:ext cx="1559150" cy="383458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500" dirty="0" smtClean="0">
                    <a:latin typeface="Apple SD Gothic Neo Light" charset="-127"/>
                    <a:ea typeface="Apple SD Gothic Neo Light" charset="-127"/>
                    <a:cs typeface="Apple SD Gothic Neo Light" charset="-127"/>
                  </a:rPr>
                  <a:t>BT </a:t>
                </a:r>
                <a:r>
                  <a:rPr kumimoji="1" lang="ko-KR" altLang="en-US" sz="1500" dirty="0" smtClean="0">
                    <a:latin typeface="Apple SD Gothic Neo Light" charset="-127"/>
                    <a:ea typeface="Apple SD Gothic Neo Light" charset="-127"/>
                    <a:cs typeface="Apple SD Gothic Neo Light" charset="-127"/>
                  </a:rPr>
                  <a:t>센서</a:t>
                </a:r>
                <a:endParaRPr kumimoji="1" lang="ko-KR" altLang="en-US" sz="1500" dirty="0">
                  <a:latin typeface="Apple SD Gothic Neo Light" charset="-127"/>
                  <a:ea typeface="Apple SD Gothic Neo Light" charset="-127"/>
                  <a:cs typeface="Apple SD Gothic Neo Light" charset="-127"/>
                </a:endParaRPr>
              </a:p>
            </p:txBody>
          </p:sp>
          <p:sp>
            <p:nvSpPr>
              <p:cNvPr id="53" name="텍스트 상자 52"/>
              <p:cNvSpPr txBox="1"/>
              <p:nvPr/>
            </p:nvSpPr>
            <p:spPr>
              <a:xfrm>
                <a:off x="1227045" y="4101877"/>
                <a:ext cx="128043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600" b="1" dirty="0" err="1" smtClean="0">
                    <a:solidFill>
                      <a:schemeClr val="bg1"/>
                    </a:solidFill>
                    <a:latin typeface="Apple SD Gothic Neo" charset="-127"/>
                    <a:ea typeface="Apple SD Gothic Neo" charset="-127"/>
                    <a:cs typeface="Apple SD Gothic Neo" charset="-127"/>
                  </a:rPr>
                  <a:t>Washerman</a:t>
                </a:r>
                <a:r>
                  <a:rPr kumimoji="1" lang="en-US" altLang="ko-KR" sz="1600" b="1" dirty="0" smtClean="0">
                    <a:solidFill>
                      <a:schemeClr val="bg1"/>
                    </a:solidFill>
                    <a:latin typeface="Apple SD Gothic Neo" charset="-127"/>
                    <a:ea typeface="Apple SD Gothic Neo" charset="-127"/>
                    <a:cs typeface="Apple SD Gothic Neo" charset="-127"/>
                  </a:rPr>
                  <a:t> Service</a:t>
                </a:r>
                <a:endParaRPr kumimoji="1" lang="ko-KR" altLang="en-US" sz="1600" b="1" dirty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endParaRPr>
              </a:p>
            </p:txBody>
          </p:sp>
          <p:grpSp>
            <p:nvGrpSpPr>
              <p:cNvPr id="81" name="그룹 80"/>
              <p:cNvGrpSpPr/>
              <p:nvPr/>
            </p:nvGrpSpPr>
            <p:grpSpPr>
              <a:xfrm>
                <a:off x="2547032" y="3733822"/>
                <a:ext cx="556339" cy="1173560"/>
                <a:chOff x="2533419" y="3860533"/>
                <a:chExt cx="556339" cy="1173560"/>
              </a:xfrm>
            </p:grpSpPr>
            <p:sp>
              <p:nvSpPr>
                <p:cNvPr id="54" name="타원 53"/>
                <p:cNvSpPr/>
                <p:nvPr/>
              </p:nvSpPr>
              <p:spPr>
                <a:xfrm rot="16200000">
                  <a:off x="2533420" y="4494093"/>
                  <a:ext cx="540000" cy="5400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55" name="타원 54"/>
                <p:cNvSpPr/>
                <p:nvPr/>
              </p:nvSpPr>
              <p:spPr>
                <a:xfrm rot="16200000">
                  <a:off x="2549758" y="3860533"/>
                  <a:ext cx="540000" cy="5400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60" name="텍스트 상자 59"/>
                <p:cNvSpPr txBox="1"/>
                <p:nvPr/>
              </p:nvSpPr>
              <p:spPr>
                <a:xfrm>
                  <a:off x="2549758" y="3964114"/>
                  <a:ext cx="5400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ko-KR" b="1" smtClean="0">
                      <a:solidFill>
                        <a:schemeClr val="bg1"/>
                      </a:solidFill>
                      <a:latin typeface="Apple SD Gothic Neo" charset="-127"/>
                      <a:ea typeface="Apple SD Gothic Neo" charset="-127"/>
                      <a:cs typeface="Apple SD Gothic Neo" charset="-127"/>
                    </a:rPr>
                    <a:t>TX</a:t>
                  </a:r>
                  <a:endParaRPr kumimoji="1" lang="ko-KR" altLang="en-US" b="1" dirty="0">
                    <a:solidFill>
                      <a:schemeClr val="bg1"/>
                    </a:solidFill>
                    <a:latin typeface="Apple SD Gothic Neo" charset="-127"/>
                    <a:ea typeface="Apple SD Gothic Neo" charset="-127"/>
                    <a:cs typeface="Apple SD Gothic Neo" charset="-127"/>
                  </a:endParaRPr>
                </a:p>
              </p:txBody>
            </p:sp>
            <p:sp>
              <p:nvSpPr>
                <p:cNvPr id="61" name="텍스트 상자 60"/>
                <p:cNvSpPr txBox="1"/>
                <p:nvPr/>
              </p:nvSpPr>
              <p:spPr>
                <a:xfrm>
                  <a:off x="2533419" y="4615070"/>
                  <a:ext cx="5400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ko-KR" b="1" dirty="0">
                      <a:solidFill>
                        <a:schemeClr val="bg1"/>
                      </a:solidFill>
                      <a:latin typeface="Apple SD Gothic Neo" charset="-127"/>
                      <a:ea typeface="Apple SD Gothic Neo" charset="-127"/>
                      <a:cs typeface="Apple SD Gothic Neo" charset="-127"/>
                    </a:rPr>
                    <a:t>R</a:t>
                  </a:r>
                  <a:r>
                    <a:rPr kumimoji="1" lang="en-US" altLang="ko-KR" b="1" dirty="0" smtClean="0">
                      <a:solidFill>
                        <a:schemeClr val="bg1"/>
                      </a:solidFill>
                      <a:latin typeface="Apple SD Gothic Neo" charset="-127"/>
                      <a:ea typeface="Apple SD Gothic Neo" charset="-127"/>
                      <a:cs typeface="Apple SD Gothic Neo" charset="-127"/>
                    </a:rPr>
                    <a:t>X</a:t>
                  </a:r>
                  <a:endParaRPr kumimoji="1" lang="ko-KR" altLang="en-US" b="1" dirty="0">
                    <a:solidFill>
                      <a:schemeClr val="bg1"/>
                    </a:solidFill>
                    <a:latin typeface="Apple SD Gothic Neo" charset="-127"/>
                    <a:ea typeface="Apple SD Gothic Neo" charset="-127"/>
                    <a:cs typeface="Apple SD Gothic Neo" charset="-127"/>
                  </a:endParaRPr>
                </a:p>
              </p:txBody>
            </p:sp>
          </p:grpSp>
        </p:grpSp>
        <p:grpSp>
          <p:nvGrpSpPr>
            <p:cNvPr id="96" name="그룹 95"/>
            <p:cNvGrpSpPr/>
            <p:nvPr/>
          </p:nvGrpSpPr>
          <p:grpSpPr>
            <a:xfrm>
              <a:off x="3859161" y="2037659"/>
              <a:ext cx="1425678" cy="3032216"/>
              <a:chOff x="4186398" y="2037659"/>
              <a:chExt cx="1425678" cy="3032216"/>
            </a:xfrm>
          </p:grpSpPr>
          <p:sp>
            <p:nvSpPr>
              <p:cNvPr id="57" name="모서리가 둥근 직사각형 56"/>
              <p:cNvSpPr/>
              <p:nvPr/>
            </p:nvSpPr>
            <p:spPr>
              <a:xfrm rot="16200000">
                <a:off x="3758661" y="4048540"/>
                <a:ext cx="1659213" cy="383458"/>
              </a:xfrm>
              <a:prstGeom prst="round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dirty="0" smtClean="0"/>
                  <a:t>BLE</a:t>
                </a:r>
                <a:endParaRPr kumimoji="1" lang="ko-KR" altLang="en-US" dirty="0"/>
              </a:p>
            </p:txBody>
          </p:sp>
          <p:sp>
            <p:nvSpPr>
              <p:cNvPr id="58" name="모서리가 둥근 직사각형 57"/>
              <p:cNvSpPr/>
              <p:nvPr/>
            </p:nvSpPr>
            <p:spPr>
              <a:xfrm rot="16200000">
                <a:off x="4363336" y="4031404"/>
                <a:ext cx="1664091" cy="383458"/>
              </a:xfrm>
              <a:prstGeom prst="roundRect">
                <a:avLst/>
              </a:prstGeom>
              <a:solidFill>
                <a:srgbClr val="F474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dirty="0" smtClean="0"/>
                  <a:t>CAMERA</a:t>
                </a:r>
                <a:endParaRPr kumimoji="1" lang="ko-KR" altLang="en-US" dirty="0"/>
              </a:p>
            </p:txBody>
          </p:sp>
          <p:grpSp>
            <p:nvGrpSpPr>
              <p:cNvPr id="79" name="그룹 78"/>
              <p:cNvGrpSpPr/>
              <p:nvPr/>
            </p:nvGrpSpPr>
            <p:grpSpPr>
              <a:xfrm>
                <a:off x="4186398" y="2037659"/>
                <a:ext cx="1425678" cy="1386349"/>
                <a:chOff x="286256" y="3329262"/>
                <a:chExt cx="1425678" cy="1386349"/>
              </a:xfrm>
            </p:grpSpPr>
            <p:sp>
              <p:nvSpPr>
                <p:cNvPr id="56" name="자유형 55"/>
                <p:cNvSpPr/>
                <p:nvPr/>
              </p:nvSpPr>
              <p:spPr>
                <a:xfrm>
                  <a:off x="286256" y="3329262"/>
                  <a:ext cx="1425678" cy="1386349"/>
                </a:xfrm>
                <a:custGeom>
                  <a:avLst/>
                  <a:gdLst>
                    <a:gd name="connsiteX0" fmla="*/ 231063 w 1425678"/>
                    <a:gd name="connsiteY0" fmla="*/ 0 h 1386349"/>
                    <a:gd name="connsiteX1" fmla="*/ 1194615 w 1425678"/>
                    <a:gd name="connsiteY1" fmla="*/ 0 h 1386349"/>
                    <a:gd name="connsiteX2" fmla="*/ 1425678 w 1425678"/>
                    <a:gd name="connsiteY2" fmla="*/ 231063 h 1386349"/>
                    <a:gd name="connsiteX3" fmla="*/ 1425678 w 1425678"/>
                    <a:gd name="connsiteY3" fmla="*/ 1155286 h 1386349"/>
                    <a:gd name="connsiteX4" fmla="*/ 1194615 w 1425678"/>
                    <a:gd name="connsiteY4" fmla="*/ 1386349 h 1386349"/>
                    <a:gd name="connsiteX5" fmla="*/ 231063 w 1425678"/>
                    <a:gd name="connsiteY5" fmla="*/ 1386349 h 1386349"/>
                    <a:gd name="connsiteX6" fmla="*/ 0 w 1425678"/>
                    <a:gd name="connsiteY6" fmla="*/ 1155286 h 1386349"/>
                    <a:gd name="connsiteX7" fmla="*/ 0 w 1425678"/>
                    <a:gd name="connsiteY7" fmla="*/ 231063 h 1386349"/>
                    <a:gd name="connsiteX8" fmla="*/ 231063 w 1425678"/>
                    <a:gd name="connsiteY8" fmla="*/ 0 h 1386349"/>
                    <a:gd name="connsiteX9" fmla="*/ 383902 w 1425678"/>
                    <a:gd name="connsiteY9" fmla="*/ 219904 h 1386349"/>
                    <a:gd name="connsiteX10" fmla="*/ 226142 w 1425678"/>
                    <a:gd name="connsiteY10" fmla="*/ 377664 h 1386349"/>
                    <a:gd name="connsiteX11" fmla="*/ 226142 w 1425678"/>
                    <a:gd name="connsiteY11" fmla="*/ 1008686 h 1386349"/>
                    <a:gd name="connsiteX12" fmla="*/ 383902 w 1425678"/>
                    <a:gd name="connsiteY12" fmla="*/ 1166446 h 1386349"/>
                    <a:gd name="connsiteX13" fmla="*/ 1041776 w 1425678"/>
                    <a:gd name="connsiteY13" fmla="*/ 1166446 h 1386349"/>
                    <a:gd name="connsiteX14" fmla="*/ 1199536 w 1425678"/>
                    <a:gd name="connsiteY14" fmla="*/ 1008686 h 1386349"/>
                    <a:gd name="connsiteX15" fmla="*/ 1199536 w 1425678"/>
                    <a:gd name="connsiteY15" fmla="*/ 377664 h 1386349"/>
                    <a:gd name="connsiteX16" fmla="*/ 1041776 w 1425678"/>
                    <a:gd name="connsiteY16" fmla="*/ 219904 h 1386349"/>
                    <a:gd name="connsiteX17" fmla="*/ 383902 w 1425678"/>
                    <a:gd name="connsiteY17" fmla="*/ 219904 h 1386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425678" h="1386349">
                      <a:moveTo>
                        <a:pt x="231063" y="0"/>
                      </a:moveTo>
                      <a:lnTo>
                        <a:pt x="1194615" y="0"/>
                      </a:lnTo>
                      <a:cubicBezTo>
                        <a:pt x="1322228" y="0"/>
                        <a:pt x="1425678" y="103450"/>
                        <a:pt x="1425678" y="231063"/>
                      </a:cubicBezTo>
                      <a:lnTo>
                        <a:pt x="1425678" y="1155286"/>
                      </a:lnTo>
                      <a:cubicBezTo>
                        <a:pt x="1425678" y="1282899"/>
                        <a:pt x="1322228" y="1386349"/>
                        <a:pt x="1194615" y="1386349"/>
                      </a:cubicBezTo>
                      <a:lnTo>
                        <a:pt x="231063" y="1386349"/>
                      </a:lnTo>
                      <a:cubicBezTo>
                        <a:pt x="103450" y="1386349"/>
                        <a:pt x="0" y="1282899"/>
                        <a:pt x="0" y="1155286"/>
                      </a:cubicBezTo>
                      <a:lnTo>
                        <a:pt x="0" y="231063"/>
                      </a:lnTo>
                      <a:cubicBezTo>
                        <a:pt x="0" y="103450"/>
                        <a:pt x="103450" y="0"/>
                        <a:pt x="231063" y="0"/>
                      </a:cubicBezTo>
                      <a:close/>
                      <a:moveTo>
                        <a:pt x="383902" y="219904"/>
                      </a:moveTo>
                      <a:cubicBezTo>
                        <a:pt x="296774" y="219904"/>
                        <a:pt x="226142" y="290536"/>
                        <a:pt x="226142" y="377664"/>
                      </a:cubicBezTo>
                      <a:lnTo>
                        <a:pt x="226142" y="1008686"/>
                      </a:lnTo>
                      <a:cubicBezTo>
                        <a:pt x="226142" y="1095814"/>
                        <a:pt x="296774" y="1166446"/>
                        <a:pt x="383902" y="1166446"/>
                      </a:cubicBezTo>
                      <a:lnTo>
                        <a:pt x="1041776" y="1166446"/>
                      </a:lnTo>
                      <a:cubicBezTo>
                        <a:pt x="1128904" y="1166446"/>
                        <a:pt x="1199536" y="1095814"/>
                        <a:pt x="1199536" y="1008686"/>
                      </a:cubicBezTo>
                      <a:lnTo>
                        <a:pt x="1199536" y="377664"/>
                      </a:lnTo>
                      <a:cubicBezTo>
                        <a:pt x="1199536" y="290536"/>
                        <a:pt x="1128904" y="219904"/>
                        <a:pt x="1041776" y="219904"/>
                      </a:cubicBezTo>
                      <a:lnTo>
                        <a:pt x="383902" y="219904"/>
                      </a:lnTo>
                      <a:close/>
                    </a:path>
                  </a:pathLst>
                </a:cu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62" name="텍스트 상자 61"/>
                <p:cNvSpPr txBox="1"/>
                <p:nvPr/>
              </p:nvSpPr>
              <p:spPr>
                <a:xfrm>
                  <a:off x="313719" y="3570364"/>
                  <a:ext cx="1280439" cy="9541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ko-KR" altLang="en-US" sz="2800" b="1" i="1" dirty="0" smtClean="0">
                      <a:latin typeface="Apple SD Gothic Neo Heavy" charset="-127"/>
                      <a:ea typeface="Apple SD Gothic Neo Heavy" charset="-127"/>
                      <a:cs typeface="Apple SD Gothic Neo Heavy" charset="-127"/>
                    </a:rPr>
                    <a:t>인생</a:t>
                  </a:r>
                  <a:endParaRPr kumimoji="1" lang="en-US" altLang="ko-KR" sz="2800" b="1" i="1" dirty="0" smtClean="0">
                    <a:latin typeface="Apple SD Gothic Neo Heavy" charset="-127"/>
                    <a:ea typeface="Apple SD Gothic Neo Heavy" charset="-127"/>
                    <a:cs typeface="Apple SD Gothic Neo Heavy" charset="-127"/>
                  </a:endParaRPr>
                </a:p>
                <a:p>
                  <a:pPr algn="ctr"/>
                  <a:r>
                    <a:rPr kumimoji="1" lang="ko-KR" altLang="en-US" sz="2800" b="1" i="1" dirty="0" smtClean="0">
                      <a:latin typeface="Apple SD Gothic Neo Heavy" charset="-127"/>
                      <a:ea typeface="Apple SD Gothic Neo Heavy" charset="-127"/>
                      <a:cs typeface="Apple SD Gothic Neo Heavy" charset="-127"/>
                    </a:rPr>
                    <a:t>영상</a:t>
                  </a:r>
                  <a:endParaRPr kumimoji="1" lang="ko-KR" altLang="en-US" sz="2800" b="1" i="1" dirty="0">
                    <a:latin typeface="Apple SD Gothic Neo Heavy" charset="-127"/>
                    <a:ea typeface="Apple SD Gothic Neo Heavy" charset="-127"/>
                    <a:cs typeface="Apple SD Gothic Neo Heavy" charset="-127"/>
                  </a:endParaRPr>
                </a:p>
              </p:txBody>
            </p:sp>
          </p:grpSp>
        </p:grpSp>
        <p:cxnSp>
          <p:nvCxnSpPr>
            <p:cNvPr id="71" name="직선 화살표 연결선 70"/>
            <p:cNvCxnSpPr/>
            <p:nvPr/>
          </p:nvCxnSpPr>
          <p:spPr>
            <a:xfrm>
              <a:off x="3104032" y="3810303"/>
              <a:ext cx="1085040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모서리가 둥근 직사각형 72"/>
            <p:cNvSpPr/>
            <p:nvPr/>
          </p:nvSpPr>
          <p:spPr>
            <a:xfrm>
              <a:off x="6593195" y="2764003"/>
              <a:ext cx="1457800" cy="2263398"/>
            </a:xfrm>
            <a:prstGeom prst="roundRect">
              <a:avLst/>
            </a:prstGeom>
            <a:solidFill>
              <a:srgbClr val="F47497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4" name="텍스트 상자 73"/>
            <p:cNvSpPr txBox="1"/>
            <p:nvPr/>
          </p:nvSpPr>
          <p:spPr>
            <a:xfrm>
              <a:off x="6500649" y="3719656"/>
              <a:ext cx="128043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500" dirty="0" err="1" smtClean="0">
                  <a:solidFill>
                    <a:schemeClr val="bg1"/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OpenCV</a:t>
              </a:r>
              <a:endParaRPr kumimoji="1" lang="ko-KR" altLang="en-US" sz="1500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77" name="텍스트 상자 76"/>
            <p:cNvSpPr txBox="1"/>
            <p:nvPr/>
          </p:nvSpPr>
          <p:spPr>
            <a:xfrm>
              <a:off x="3001438" y="3839986"/>
              <a:ext cx="121863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500" b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Broadcast</a:t>
              </a:r>
              <a:endParaRPr kumimoji="1" lang="ko-KR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grpSp>
          <p:nvGrpSpPr>
            <p:cNvPr id="83" name="그룹 82"/>
            <p:cNvGrpSpPr/>
            <p:nvPr/>
          </p:nvGrpSpPr>
          <p:grpSpPr>
            <a:xfrm rot="16200000">
              <a:off x="7233496" y="3419694"/>
              <a:ext cx="1881243" cy="1043637"/>
              <a:chOff x="384387" y="3146656"/>
              <a:chExt cx="5150874" cy="2857500"/>
            </a:xfrm>
          </p:grpSpPr>
          <p:sp>
            <p:nvSpPr>
              <p:cNvPr id="84" name="모서리가 둥근 직사각형 83"/>
              <p:cNvSpPr/>
              <p:nvPr/>
            </p:nvSpPr>
            <p:spPr>
              <a:xfrm rot="5400000">
                <a:off x="1583180" y="2052075"/>
                <a:ext cx="2857500" cy="5046662"/>
              </a:xfrm>
              <a:prstGeom prst="roundRect">
                <a:avLst>
                  <a:gd name="adj" fmla="val 8582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 w="1905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5" name="자유형 84"/>
              <p:cNvSpPr/>
              <p:nvPr/>
            </p:nvSpPr>
            <p:spPr>
              <a:xfrm rot="5400000">
                <a:off x="-750738" y="4385991"/>
                <a:ext cx="2857500" cy="378829"/>
              </a:xfrm>
              <a:custGeom>
                <a:avLst/>
                <a:gdLst>
                  <a:gd name="connsiteX0" fmla="*/ 0 w 2984500"/>
                  <a:gd name="connsiteY0" fmla="*/ 0 h 365125"/>
                  <a:gd name="connsiteX1" fmla="*/ 2984500 w 2984500"/>
                  <a:gd name="connsiteY1" fmla="*/ 0 h 365125"/>
                  <a:gd name="connsiteX2" fmla="*/ 2984500 w 2984500"/>
                  <a:gd name="connsiteY2" fmla="*/ 108995 h 365125"/>
                  <a:gd name="connsiteX3" fmla="*/ 2728370 w 2984500"/>
                  <a:gd name="connsiteY3" fmla="*/ 365125 h 365125"/>
                  <a:gd name="connsiteX4" fmla="*/ 256130 w 2984500"/>
                  <a:gd name="connsiteY4" fmla="*/ 365125 h 365125"/>
                  <a:gd name="connsiteX5" fmla="*/ 0 w 2984500"/>
                  <a:gd name="connsiteY5" fmla="*/ 108995 h 365125"/>
                  <a:gd name="connsiteX6" fmla="*/ 0 w 2984500"/>
                  <a:gd name="connsiteY6" fmla="*/ 0 h 36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84500" h="365125">
                    <a:moveTo>
                      <a:pt x="0" y="0"/>
                    </a:moveTo>
                    <a:lnTo>
                      <a:pt x="2984500" y="0"/>
                    </a:lnTo>
                    <a:lnTo>
                      <a:pt x="2984500" y="108995"/>
                    </a:lnTo>
                    <a:cubicBezTo>
                      <a:pt x="2984500" y="250452"/>
                      <a:pt x="2869827" y="365125"/>
                      <a:pt x="2728370" y="365125"/>
                    </a:cubicBezTo>
                    <a:lnTo>
                      <a:pt x="256130" y="365125"/>
                    </a:lnTo>
                    <a:cubicBezTo>
                      <a:pt x="114673" y="365125"/>
                      <a:pt x="0" y="250452"/>
                      <a:pt x="0" y="10899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6" name="직사각형 85"/>
              <p:cNvSpPr/>
              <p:nvPr/>
            </p:nvSpPr>
            <p:spPr>
              <a:xfrm rot="5400000">
                <a:off x="1605003" y="2494198"/>
                <a:ext cx="2687266" cy="416241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7" name="타원 86"/>
              <p:cNvSpPr/>
              <p:nvPr/>
            </p:nvSpPr>
            <p:spPr>
              <a:xfrm rot="5400000">
                <a:off x="5154440" y="3490634"/>
                <a:ext cx="206809" cy="224107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8" name="텍스트 상자 87"/>
              <p:cNvSpPr txBox="1"/>
              <p:nvPr/>
            </p:nvSpPr>
            <p:spPr>
              <a:xfrm rot="5400000">
                <a:off x="-236699" y="4327176"/>
                <a:ext cx="1747791" cy="5056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600" b="1" dirty="0" smtClean="0">
                    <a:solidFill>
                      <a:schemeClr val="bg2">
                        <a:lumMod val="25000"/>
                      </a:schemeClr>
                    </a:solidFill>
                    <a:latin typeface="Apple SD Gothic Neo Heavy" charset="-127"/>
                    <a:ea typeface="Apple SD Gothic Neo Heavy" charset="-127"/>
                    <a:cs typeface="Apple SD Gothic Neo Heavy" charset="-127"/>
                  </a:rPr>
                  <a:t>LG</a:t>
                </a:r>
                <a:endParaRPr kumimoji="1" lang="ko-KR" altLang="en-US" sz="600" b="1" dirty="0">
                  <a:solidFill>
                    <a:schemeClr val="bg2">
                      <a:lumMod val="25000"/>
                    </a:schemeClr>
                  </a:solidFill>
                  <a:latin typeface="Apple SD Gothic Neo Heavy" charset="-127"/>
                  <a:ea typeface="Apple SD Gothic Neo Heavy" charset="-127"/>
                  <a:cs typeface="Apple SD Gothic Neo Heavy" charset="-127"/>
                </a:endParaRPr>
              </a:p>
            </p:txBody>
          </p:sp>
        </p:grpSp>
        <p:grpSp>
          <p:nvGrpSpPr>
            <p:cNvPr id="89" name="그룹 88"/>
            <p:cNvGrpSpPr/>
            <p:nvPr/>
          </p:nvGrpSpPr>
          <p:grpSpPr>
            <a:xfrm>
              <a:off x="207227" y="2253396"/>
              <a:ext cx="1976239" cy="1237572"/>
              <a:chOff x="3829045" y="1715758"/>
              <a:chExt cx="1976239" cy="1237572"/>
            </a:xfrm>
          </p:grpSpPr>
          <p:grpSp>
            <p:nvGrpSpPr>
              <p:cNvPr id="90" name="그룹 89"/>
              <p:cNvGrpSpPr/>
              <p:nvPr/>
            </p:nvGrpSpPr>
            <p:grpSpPr>
              <a:xfrm>
                <a:off x="3829045" y="1715758"/>
                <a:ext cx="1976239" cy="1237572"/>
                <a:chOff x="3842164" y="1675112"/>
                <a:chExt cx="1976239" cy="1237572"/>
              </a:xfrm>
            </p:grpSpPr>
            <p:sp>
              <p:nvSpPr>
                <p:cNvPr id="93" name="타원 92"/>
                <p:cNvSpPr/>
                <p:nvPr/>
              </p:nvSpPr>
              <p:spPr>
                <a:xfrm>
                  <a:off x="4032327" y="2202551"/>
                  <a:ext cx="1590234" cy="710133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94" name="자유형 93"/>
                <p:cNvSpPr/>
                <p:nvPr/>
              </p:nvSpPr>
              <p:spPr>
                <a:xfrm>
                  <a:off x="3843130" y="2160104"/>
                  <a:ext cx="1975273" cy="510209"/>
                </a:xfrm>
                <a:custGeom>
                  <a:avLst/>
                  <a:gdLst>
                    <a:gd name="connsiteX0" fmla="*/ 0 w 1994453"/>
                    <a:gd name="connsiteY0" fmla="*/ 0 h 510209"/>
                    <a:gd name="connsiteX1" fmla="*/ 212035 w 1994453"/>
                    <a:gd name="connsiteY1" fmla="*/ 483705 h 510209"/>
                    <a:gd name="connsiteX2" fmla="*/ 1769166 w 1994453"/>
                    <a:gd name="connsiteY2" fmla="*/ 510209 h 510209"/>
                    <a:gd name="connsiteX3" fmla="*/ 1994453 w 1994453"/>
                    <a:gd name="connsiteY3" fmla="*/ 0 h 510209"/>
                    <a:gd name="connsiteX4" fmla="*/ 0 w 1994453"/>
                    <a:gd name="connsiteY4" fmla="*/ 0 h 510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94453" h="510209">
                      <a:moveTo>
                        <a:pt x="0" y="0"/>
                      </a:moveTo>
                      <a:lnTo>
                        <a:pt x="212035" y="483705"/>
                      </a:lnTo>
                      <a:lnTo>
                        <a:pt x="1769166" y="510209"/>
                      </a:lnTo>
                      <a:lnTo>
                        <a:pt x="1994453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95" name="타원 94"/>
                <p:cNvSpPr/>
                <p:nvPr/>
              </p:nvSpPr>
              <p:spPr>
                <a:xfrm>
                  <a:off x="3842164" y="1675112"/>
                  <a:ext cx="1976239" cy="882507"/>
                </a:xfrm>
                <a:prstGeom prst="ellipse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</p:grpSp>
          <p:sp>
            <p:nvSpPr>
              <p:cNvPr id="91" name="자유형 90"/>
              <p:cNvSpPr/>
              <p:nvPr/>
            </p:nvSpPr>
            <p:spPr>
              <a:xfrm>
                <a:off x="4591878" y="2007704"/>
                <a:ext cx="450574" cy="218661"/>
              </a:xfrm>
              <a:custGeom>
                <a:avLst/>
                <a:gdLst>
                  <a:gd name="connsiteX0" fmla="*/ 0 w 450574"/>
                  <a:gd name="connsiteY0" fmla="*/ 79513 h 218661"/>
                  <a:gd name="connsiteX1" fmla="*/ 185531 w 450574"/>
                  <a:gd name="connsiteY1" fmla="*/ 0 h 218661"/>
                  <a:gd name="connsiteX2" fmla="*/ 450574 w 450574"/>
                  <a:gd name="connsiteY2" fmla="*/ 13253 h 218661"/>
                  <a:gd name="connsiteX3" fmla="*/ 430696 w 450574"/>
                  <a:gd name="connsiteY3" fmla="*/ 132522 h 218661"/>
                  <a:gd name="connsiteX4" fmla="*/ 231913 w 450574"/>
                  <a:gd name="connsiteY4" fmla="*/ 218661 h 218661"/>
                  <a:gd name="connsiteX5" fmla="*/ 66261 w 450574"/>
                  <a:gd name="connsiteY5" fmla="*/ 172279 h 218661"/>
                  <a:gd name="connsiteX6" fmla="*/ 238539 w 450574"/>
                  <a:gd name="connsiteY6" fmla="*/ 86139 h 218661"/>
                  <a:gd name="connsiteX7" fmla="*/ 311426 w 450574"/>
                  <a:gd name="connsiteY7" fmla="*/ 119270 h 218661"/>
                  <a:gd name="connsiteX8" fmla="*/ 218661 w 450574"/>
                  <a:gd name="connsiteY8" fmla="*/ 165653 h 2186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50574" h="218661">
                    <a:moveTo>
                      <a:pt x="0" y="79513"/>
                    </a:moveTo>
                    <a:lnTo>
                      <a:pt x="185531" y="0"/>
                    </a:lnTo>
                    <a:lnTo>
                      <a:pt x="450574" y="13253"/>
                    </a:lnTo>
                    <a:lnTo>
                      <a:pt x="430696" y="132522"/>
                    </a:lnTo>
                    <a:lnTo>
                      <a:pt x="231913" y="218661"/>
                    </a:lnTo>
                    <a:lnTo>
                      <a:pt x="66261" y="172279"/>
                    </a:lnTo>
                    <a:lnTo>
                      <a:pt x="238539" y="86139"/>
                    </a:lnTo>
                    <a:lnTo>
                      <a:pt x="311426" y="119270"/>
                    </a:lnTo>
                    <a:lnTo>
                      <a:pt x="218661" y="165653"/>
                    </a:lnTo>
                  </a:path>
                </a:pathLst>
              </a:custGeom>
              <a:noFill/>
              <a:ln w="2857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92" name="타원 91"/>
              <p:cNvSpPr/>
              <p:nvPr/>
            </p:nvSpPr>
            <p:spPr>
              <a:xfrm flipH="1">
                <a:off x="4494557" y="2083416"/>
                <a:ext cx="135835" cy="45719"/>
              </a:xfrm>
              <a:prstGeom prst="ellipse">
                <a:avLst/>
              </a:prstGeom>
              <a:noFill/>
              <a:ln w="28575">
                <a:solidFill>
                  <a:schemeClr val="bg2">
                    <a:lumMod val="9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  <p:cxnSp>
          <p:nvCxnSpPr>
            <p:cNvPr id="98" name="직선 화살표 연결선 97"/>
            <p:cNvCxnSpPr/>
            <p:nvPr/>
          </p:nvCxnSpPr>
          <p:spPr>
            <a:xfrm flipH="1">
              <a:off x="3079129" y="4470168"/>
              <a:ext cx="1085040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텍스트 상자 98"/>
            <p:cNvSpPr txBox="1"/>
            <p:nvPr/>
          </p:nvSpPr>
          <p:spPr>
            <a:xfrm>
              <a:off x="2744026" y="4557516"/>
              <a:ext cx="1740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진동</a:t>
              </a:r>
              <a:r>
                <a:rPr kumimoji="1" lang="en-US" altLang="ko-KR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/</a:t>
              </a:r>
              <a:r>
                <a:rPr kumimoji="1" lang="ko-KR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수평 측정 요청</a:t>
              </a:r>
              <a:endParaRPr kumimoji="1"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cxnSp>
          <p:nvCxnSpPr>
            <p:cNvPr id="100" name="직선 화살표 연결선 99"/>
            <p:cNvCxnSpPr/>
            <p:nvPr/>
          </p:nvCxnSpPr>
          <p:spPr>
            <a:xfrm>
              <a:off x="993099" y="3829493"/>
              <a:ext cx="1570933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화살표 연결선 101"/>
            <p:cNvCxnSpPr>
              <a:stCxn id="61" idx="1"/>
            </p:cNvCxnSpPr>
            <p:nvPr/>
          </p:nvCxnSpPr>
          <p:spPr>
            <a:xfrm flipH="1" flipV="1">
              <a:off x="997438" y="4497574"/>
              <a:ext cx="1550255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텍스트 상자 103"/>
            <p:cNvSpPr txBox="1"/>
            <p:nvPr/>
          </p:nvSpPr>
          <p:spPr>
            <a:xfrm>
              <a:off x="1068364" y="4572490"/>
              <a:ext cx="1740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1</a:t>
              </a:r>
              <a:endParaRPr kumimoji="1"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sp>
          <p:nvSpPr>
            <p:cNvPr id="105" name="텍스트 상자 104"/>
            <p:cNvSpPr txBox="1"/>
            <p:nvPr/>
          </p:nvSpPr>
          <p:spPr>
            <a:xfrm>
              <a:off x="957759" y="3519364"/>
              <a:ext cx="1740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400" b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센서 값</a:t>
              </a:r>
              <a:endParaRPr kumimoji="1"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cxnSp>
          <p:nvCxnSpPr>
            <p:cNvPr id="106" name="직선 화살표 연결선 105"/>
            <p:cNvCxnSpPr/>
            <p:nvPr/>
          </p:nvCxnSpPr>
          <p:spPr>
            <a:xfrm>
              <a:off x="5278199" y="2988237"/>
              <a:ext cx="1310643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텍스트 상자 106"/>
            <p:cNvSpPr txBox="1"/>
            <p:nvPr/>
          </p:nvSpPr>
          <p:spPr>
            <a:xfrm>
              <a:off x="5203314" y="3017920"/>
              <a:ext cx="144035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5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그리기</a:t>
              </a:r>
              <a:r>
                <a:rPr kumimoji="1" lang="en-US" altLang="ko-KR" sz="15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,</a:t>
              </a:r>
              <a:r>
                <a:rPr kumimoji="1" lang="ko-KR" altLang="en-US" sz="15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 줌 명령</a:t>
              </a:r>
              <a:endParaRPr kumimoji="1" lang="ko-KR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cxnSp>
          <p:nvCxnSpPr>
            <p:cNvPr id="109" name="직선 화살표 연결선 108"/>
            <p:cNvCxnSpPr/>
            <p:nvPr/>
          </p:nvCxnSpPr>
          <p:spPr>
            <a:xfrm>
              <a:off x="5041232" y="3810303"/>
              <a:ext cx="1547610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텍스트 상자 109"/>
            <p:cNvSpPr txBox="1"/>
            <p:nvPr/>
          </p:nvSpPr>
          <p:spPr>
            <a:xfrm>
              <a:off x="5192066" y="3855759"/>
              <a:ext cx="121863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5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Frame</a:t>
              </a:r>
              <a:endParaRPr kumimoji="1" lang="ko-KR" altLang="en-US" sz="15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  <p:cxnSp>
          <p:nvCxnSpPr>
            <p:cNvPr id="111" name="직선 화살표 연결선 110"/>
            <p:cNvCxnSpPr/>
            <p:nvPr/>
          </p:nvCxnSpPr>
          <p:spPr>
            <a:xfrm flipH="1">
              <a:off x="5016329" y="4466250"/>
              <a:ext cx="1627338" cy="3918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텍스트 상자 111"/>
            <p:cNvSpPr txBox="1"/>
            <p:nvPr/>
          </p:nvSpPr>
          <p:spPr>
            <a:xfrm>
              <a:off x="5108342" y="4557516"/>
              <a:ext cx="1740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" charset="-127"/>
                  <a:ea typeface="Apple SD Gothic Neo" charset="-127"/>
                  <a:cs typeface="Apple SD Gothic Neo" charset="-127"/>
                </a:rPr>
                <a:t>Output Frame</a:t>
              </a:r>
              <a:endParaRPr kumimoji="1"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endParaRPr>
            </a:p>
          </p:txBody>
        </p:sp>
      </p:grpSp>
      <p:grpSp>
        <p:nvGrpSpPr>
          <p:cNvPr id="97" name="그룹 96"/>
          <p:cNvGrpSpPr/>
          <p:nvPr/>
        </p:nvGrpSpPr>
        <p:grpSpPr>
          <a:xfrm>
            <a:off x="0" y="924796"/>
            <a:ext cx="9144000" cy="5360241"/>
            <a:chOff x="0" y="896258"/>
            <a:chExt cx="9144000" cy="5360241"/>
          </a:xfrm>
        </p:grpSpPr>
        <p:grpSp>
          <p:nvGrpSpPr>
            <p:cNvPr id="101" name="그룹 100"/>
            <p:cNvGrpSpPr/>
            <p:nvPr/>
          </p:nvGrpSpPr>
          <p:grpSpPr>
            <a:xfrm>
              <a:off x="0" y="1491343"/>
              <a:ext cx="9144000" cy="4765156"/>
              <a:chOff x="0" y="1491343"/>
              <a:chExt cx="9144000" cy="4765156"/>
            </a:xfrm>
          </p:grpSpPr>
          <p:sp>
            <p:nvSpPr>
              <p:cNvPr id="108" name="직사각형 107"/>
              <p:cNvSpPr/>
              <p:nvPr/>
            </p:nvSpPr>
            <p:spPr>
              <a:xfrm>
                <a:off x="0" y="1491343"/>
                <a:ext cx="9144000" cy="47604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13" name="모서리가 둥근 직사각형 112"/>
              <p:cNvSpPr/>
              <p:nvPr/>
            </p:nvSpPr>
            <p:spPr>
              <a:xfrm>
                <a:off x="3146658" y="2067254"/>
                <a:ext cx="1751222" cy="776116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grpSp>
            <p:nvGrpSpPr>
              <p:cNvPr id="114" name="그룹 113"/>
              <p:cNvGrpSpPr/>
              <p:nvPr/>
            </p:nvGrpSpPr>
            <p:grpSpPr>
              <a:xfrm rot="16200000">
                <a:off x="-464079" y="2594739"/>
                <a:ext cx="3975358" cy="2250910"/>
                <a:chOff x="488597" y="3146656"/>
                <a:chExt cx="5046664" cy="2857500"/>
              </a:xfrm>
            </p:grpSpPr>
            <p:sp>
              <p:nvSpPr>
                <p:cNvPr id="133" name="모서리가 둥근 직사각형 132"/>
                <p:cNvSpPr/>
                <p:nvPr/>
              </p:nvSpPr>
              <p:spPr>
                <a:xfrm rot="5400000">
                  <a:off x="1583180" y="2052075"/>
                  <a:ext cx="2857500" cy="5046662"/>
                </a:xfrm>
                <a:prstGeom prst="roundRect">
                  <a:avLst>
                    <a:gd name="adj" fmla="val 8582"/>
                  </a:avLst>
                </a:prstGeom>
                <a:solidFill>
                  <a:schemeClr val="tx1">
                    <a:lumMod val="85000"/>
                    <a:lumOff val="15000"/>
                  </a:schemeClr>
                </a:solidFill>
                <a:ln w="3810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34" name="자유형 133"/>
                <p:cNvSpPr/>
                <p:nvPr/>
              </p:nvSpPr>
              <p:spPr>
                <a:xfrm rot="5400000">
                  <a:off x="-750738" y="4385991"/>
                  <a:ext cx="2857500" cy="378829"/>
                </a:xfrm>
                <a:custGeom>
                  <a:avLst/>
                  <a:gdLst>
                    <a:gd name="connsiteX0" fmla="*/ 0 w 2984500"/>
                    <a:gd name="connsiteY0" fmla="*/ 0 h 365125"/>
                    <a:gd name="connsiteX1" fmla="*/ 2984500 w 2984500"/>
                    <a:gd name="connsiteY1" fmla="*/ 0 h 365125"/>
                    <a:gd name="connsiteX2" fmla="*/ 2984500 w 2984500"/>
                    <a:gd name="connsiteY2" fmla="*/ 108995 h 365125"/>
                    <a:gd name="connsiteX3" fmla="*/ 2728370 w 2984500"/>
                    <a:gd name="connsiteY3" fmla="*/ 365125 h 365125"/>
                    <a:gd name="connsiteX4" fmla="*/ 256130 w 2984500"/>
                    <a:gd name="connsiteY4" fmla="*/ 365125 h 365125"/>
                    <a:gd name="connsiteX5" fmla="*/ 0 w 2984500"/>
                    <a:gd name="connsiteY5" fmla="*/ 108995 h 365125"/>
                    <a:gd name="connsiteX6" fmla="*/ 0 w 2984500"/>
                    <a:gd name="connsiteY6" fmla="*/ 0 h 365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84500" h="365125">
                      <a:moveTo>
                        <a:pt x="0" y="0"/>
                      </a:moveTo>
                      <a:lnTo>
                        <a:pt x="2984500" y="0"/>
                      </a:lnTo>
                      <a:lnTo>
                        <a:pt x="2984500" y="108995"/>
                      </a:lnTo>
                      <a:cubicBezTo>
                        <a:pt x="2984500" y="250452"/>
                        <a:pt x="2869827" y="365125"/>
                        <a:pt x="2728370" y="365125"/>
                      </a:cubicBezTo>
                      <a:lnTo>
                        <a:pt x="256130" y="365125"/>
                      </a:lnTo>
                      <a:cubicBezTo>
                        <a:pt x="114673" y="365125"/>
                        <a:pt x="0" y="250452"/>
                        <a:pt x="0" y="108995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35" name="직사각형 134"/>
                <p:cNvSpPr/>
                <p:nvPr/>
              </p:nvSpPr>
              <p:spPr>
                <a:xfrm rot="5400000">
                  <a:off x="1605003" y="2494198"/>
                  <a:ext cx="2687266" cy="4162416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36" name="타원 135"/>
                <p:cNvSpPr/>
                <p:nvPr/>
              </p:nvSpPr>
              <p:spPr>
                <a:xfrm rot="5400000">
                  <a:off x="5154440" y="3490634"/>
                  <a:ext cx="206809" cy="22410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37" name="텍스트 상자 136"/>
                <p:cNvSpPr txBox="1"/>
                <p:nvPr/>
              </p:nvSpPr>
              <p:spPr>
                <a:xfrm rot="5400000">
                  <a:off x="390633" y="4421517"/>
                  <a:ext cx="54789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kumimoji="1" lang="en-US" altLang="ko-KR" sz="1400" b="1" dirty="0" smtClean="0">
                      <a:solidFill>
                        <a:schemeClr val="bg2">
                          <a:lumMod val="25000"/>
                        </a:schemeClr>
                      </a:solidFill>
                      <a:latin typeface="Apple SD Gothic Neo Heavy" charset="-127"/>
                      <a:ea typeface="Apple SD Gothic Neo Heavy" charset="-127"/>
                      <a:cs typeface="Apple SD Gothic Neo Heavy" charset="-127"/>
                    </a:rPr>
                    <a:t>LG</a:t>
                  </a:r>
                  <a:endParaRPr kumimoji="1" lang="ko-KR" altLang="en-US" sz="1400" b="1" dirty="0">
                    <a:solidFill>
                      <a:schemeClr val="bg2">
                        <a:lumMod val="25000"/>
                      </a:schemeClr>
                    </a:solidFill>
                    <a:latin typeface="Apple SD Gothic Neo Heavy" charset="-127"/>
                    <a:ea typeface="Apple SD Gothic Neo Heavy" charset="-127"/>
                    <a:cs typeface="Apple SD Gothic Neo Heavy" charset="-127"/>
                  </a:endParaRPr>
                </a:p>
              </p:txBody>
            </p:sp>
          </p:grpSp>
          <p:grpSp>
            <p:nvGrpSpPr>
              <p:cNvPr id="115" name="그룹 114"/>
              <p:cNvGrpSpPr/>
              <p:nvPr/>
            </p:nvGrpSpPr>
            <p:grpSpPr>
              <a:xfrm>
                <a:off x="2112282" y="5018927"/>
                <a:ext cx="1976239" cy="1237572"/>
                <a:chOff x="3829045" y="1715758"/>
                <a:chExt cx="1976239" cy="1237572"/>
              </a:xfrm>
            </p:grpSpPr>
            <p:grpSp>
              <p:nvGrpSpPr>
                <p:cNvPr id="125" name="그룹 124"/>
                <p:cNvGrpSpPr/>
                <p:nvPr/>
              </p:nvGrpSpPr>
              <p:grpSpPr>
                <a:xfrm>
                  <a:off x="3829045" y="1715758"/>
                  <a:ext cx="1976239" cy="1237572"/>
                  <a:chOff x="3842164" y="1675112"/>
                  <a:chExt cx="1976239" cy="1237572"/>
                </a:xfrm>
              </p:grpSpPr>
              <p:sp>
                <p:nvSpPr>
                  <p:cNvPr id="129" name="타원 128"/>
                  <p:cNvSpPr/>
                  <p:nvPr/>
                </p:nvSpPr>
                <p:spPr>
                  <a:xfrm>
                    <a:off x="4032327" y="2202551"/>
                    <a:ext cx="1590234" cy="710133"/>
                  </a:xfrm>
                  <a:prstGeom prst="ellipse">
                    <a:avLst/>
                  </a:prstGeom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  <p:sp>
                <p:nvSpPr>
                  <p:cNvPr id="131" name="자유형 130"/>
                  <p:cNvSpPr/>
                  <p:nvPr/>
                </p:nvSpPr>
                <p:spPr>
                  <a:xfrm>
                    <a:off x="3843130" y="2160104"/>
                    <a:ext cx="1975273" cy="510209"/>
                  </a:xfrm>
                  <a:custGeom>
                    <a:avLst/>
                    <a:gdLst>
                      <a:gd name="connsiteX0" fmla="*/ 0 w 1994453"/>
                      <a:gd name="connsiteY0" fmla="*/ 0 h 510209"/>
                      <a:gd name="connsiteX1" fmla="*/ 212035 w 1994453"/>
                      <a:gd name="connsiteY1" fmla="*/ 483705 h 510209"/>
                      <a:gd name="connsiteX2" fmla="*/ 1769166 w 1994453"/>
                      <a:gd name="connsiteY2" fmla="*/ 510209 h 510209"/>
                      <a:gd name="connsiteX3" fmla="*/ 1994453 w 1994453"/>
                      <a:gd name="connsiteY3" fmla="*/ 0 h 510209"/>
                      <a:gd name="connsiteX4" fmla="*/ 0 w 1994453"/>
                      <a:gd name="connsiteY4" fmla="*/ 0 h 5102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94453" h="510209">
                        <a:moveTo>
                          <a:pt x="0" y="0"/>
                        </a:moveTo>
                        <a:lnTo>
                          <a:pt x="212035" y="483705"/>
                        </a:lnTo>
                        <a:lnTo>
                          <a:pt x="1769166" y="510209"/>
                        </a:lnTo>
                        <a:lnTo>
                          <a:pt x="1994453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  <p:sp>
                <p:nvSpPr>
                  <p:cNvPr id="132" name="타원 131"/>
                  <p:cNvSpPr/>
                  <p:nvPr/>
                </p:nvSpPr>
                <p:spPr>
                  <a:xfrm>
                    <a:off x="3842164" y="1675112"/>
                    <a:ext cx="1976239" cy="882507"/>
                  </a:xfrm>
                  <a:prstGeom prst="ellipse">
                    <a:avLst/>
                  </a:prstGeom>
                  <a:solidFill>
                    <a:schemeClr val="tx1">
                      <a:lumMod val="85000"/>
                      <a:lumOff val="15000"/>
                    </a:schemeClr>
                  </a:solidFill>
                </p:spPr>
                <p:style>
                  <a:lnRef idx="2">
                    <a:schemeClr val="dk1">
                      <a:shade val="50000"/>
                    </a:schemeClr>
                  </a:lnRef>
                  <a:fillRef idx="1">
                    <a:schemeClr val="dk1"/>
                  </a:fillRef>
                  <a:effectRef idx="0">
                    <a:schemeClr val="dk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ko-KR" altLang="en-US"/>
                  </a:p>
                </p:txBody>
              </p:sp>
            </p:grpSp>
            <p:sp>
              <p:nvSpPr>
                <p:cNvPr id="126" name="자유형 125"/>
                <p:cNvSpPr/>
                <p:nvPr/>
              </p:nvSpPr>
              <p:spPr>
                <a:xfrm>
                  <a:off x="4591878" y="2007704"/>
                  <a:ext cx="450574" cy="218661"/>
                </a:xfrm>
                <a:custGeom>
                  <a:avLst/>
                  <a:gdLst>
                    <a:gd name="connsiteX0" fmla="*/ 0 w 450574"/>
                    <a:gd name="connsiteY0" fmla="*/ 79513 h 218661"/>
                    <a:gd name="connsiteX1" fmla="*/ 185531 w 450574"/>
                    <a:gd name="connsiteY1" fmla="*/ 0 h 218661"/>
                    <a:gd name="connsiteX2" fmla="*/ 450574 w 450574"/>
                    <a:gd name="connsiteY2" fmla="*/ 13253 h 218661"/>
                    <a:gd name="connsiteX3" fmla="*/ 430696 w 450574"/>
                    <a:gd name="connsiteY3" fmla="*/ 132522 h 218661"/>
                    <a:gd name="connsiteX4" fmla="*/ 231913 w 450574"/>
                    <a:gd name="connsiteY4" fmla="*/ 218661 h 218661"/>
                    <a:gd name="connsiteX5" fmla="*/ 66261 w 450574"/>
                    <a:gd name="connsiteY5" fmla="*/ 172279 h 218661"/>
                    <a:gd name="connsiteX6" fmla="*/ 238539 w 450574"/>
                    <a:gd name="connsiteY6" fmla="*/ 86139 h 218661"/>
                    <a:gd name="connsiteX7" fmla="*/ 311426 w 450574"/>
                    <a:gd name="connsiteY7" fmla="*/ 119270 h 218661"/>
                    <a:gd name="connsiteX8" fmla="*/ 218661 w 450574"/>
                    <a:gd name="connsiteY8" fmla="*/ 165653 h 218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50574" h="218661">
                      <a:moveTo>
                        <a:pt x="0" y="79513"/>
                      </a:moveTo>
                      <a:lnTo>
                        <a:pt x="185531" y="0"/>
                      </a:lnTo>
                      <a:lnTo>
                        <a:pt x="450574" y="13253"/>
                      </a:lnTo>
                      <a:lnTo>
                        <a:pt x="430696" y="132522"/>
                      </a:lnTo>
                      <a:lnTo>
                        <a:pt x="231913" y="218661"/>
                      </a:lnTo>
                      <a:lnTo>
                        <a:pt x="66261" y="172279"/>
                      </a:lnTo>
                      <a:lnTo>
                        <a:pt x="238539" y="86139"/>
                      </a:lnTo>
                      <a:lnTo>
                        <a:pt x="311426" y="119270"/>
                      </a:lnTo>
                      <a:lnTo>
                        <a:pt x="218661" y="165653"/>
                      </a:lnTo>
                    </a:path>
                  </a:pathLst>
                </a:custGeom>
                <a:noFill/>
                <a:ln w="285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27" name="타원 126"/>
                <p:cNvSpPr/>
                <p:nvPr/>
              </p:nvSpPr>
              <p:spPr>
                <a:xfrm flipH="1">
                  <a:off x="4494557" y="2083416"/>
                  <a:ext cx="135835" cy="45719"/>
                </a:xfrm>
                <a:prstGeom prst="ellipse">
                  <a:avLst/>
                </a:prstGeom>
                <a:noFill/>
                <a:ln w="28575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</p:grpSp>
          <p:sp>
            <p:nvSpPr>
              <p:cNvPr id="116" name="직사각형 115"/>
              <p:cNvSpPr/>
              <p:nvPr/>
            </p:nvSpPr>
            <p:spPr>
              <a:xfrm>
                <a:off x="2961449" y="2229009"/>
                <a:ext cx="2121639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dirty="0" smtClean="0"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촬영 시작</a:t>
                </a:r>
                <a:r>
                  <a:rPr kumimoji="1" lang="en-US" altLang="ko-KR" dirty="0" smtClean="0"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/</a:t>
                </a:r>
                <a:r>
                  <a:rPr kumimoji="1" lang="ko-KR" altLang="en-US" dirty="0" smtClean="0"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종료</a:t>
                </a:r>
                <a:endParaRPr kumimoji="1" lang="ko-KR" altLang="en-US" dirty="0"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17" name="직사각형 116"/>
              <p:cNvSpPr/>
              <p:nvPr/>
            </p:nvSpPr>
            <p:spPr>
              <a:xfrm>
                <a:off x="5083088" y="2226051"/>
                <a:ext cx="3634500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ko-KR" sz="16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SmartThinQ</a:t>
                </a:r>
                <a:r>
                  <a:rPr kumimoji="1" lang="en-US" altLang="ko-KR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r>
                  <a:rPr kumimoji="1" lang="ko-KR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센서를 한 번 누릅니다</a:t>
                </a:r>
                <a:r>
                  <a:rPr kumimoji="1" lang="en-US" altLang="ko-KR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.</a:t>
                </a:r>
                <a:endParaRPr kumimoji="1"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18" name="모서리가 둥근 직사각형 117"/>
              <p:cNvSpPr/>
              <p:nvPr/>
            </p:nvSpPr>
            <p:spPr>
              <a:xfrm>
                <a:off x="3146658" y="3040881"/>
                <a:ext cx="1751222" cy="776116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19" name="직사각형 118"/>
              <p:cNvSpPr/>
              <p:nvPr/>
            </p:nvSpPr>
            <p:spPr>
              <a:xfrm>
                <a:off x="2961449" y="3202636"/>
                <a:ext cx="2121639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dirty="0" smtClean="0"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줌 인</a:t>
                </a:r>
                <a:r>
                  <a:rPr kumimoji="1" lang="en-US" altLang="ko-KR" dirty="0" smtClean="0"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/</a:t>
                </a:r>
                <a:r>
                  <a:rPr kumimoji="1" lang="ko-KR" altLang="en-US" dirty="0" smtClean="0"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아웃</a:t>
                </a:r>
                <a:endParaRPr kumimoji="1" lang="ko-KR" altLang="en-US" dirty="0"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20" name="모서리가 둥근 직사각형 119"/>
              <p:cNvSpPr/>
              <p:nvPr/>
            </p:nvSpPr>
            <p:spPr>
              <a:xfrm>
                <a:off x="3146658" y="4010043"/>
                <a:ext cx="1751222" cy="776116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21" name="직사각형 120"/>
              <p:cNvSpPr/>
              <p:nvPr/>
            </p:nvSpPr>
            <p:spPr>
              <a:xfrm>
                <a:off x="2961449" y="4171798"/>
                <a:ext cx="2121639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dirty="0" smtClean="0"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펜 설정 모드</a:t>
                </a:r>
                <a:endParaRPr kumimoji="1" lang="ko-KR" altLang="en-US" dirty="0"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23" name="직사각형 122"/>
              <p:cNvSpPr/>
              <p:nvPr/>
            </p:nvSpPr>
            <p:spPr>
              <a:xfrm>
                <a:off x="5044611" y="3195213"/>
                <a:ext cx="3634500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ko-KR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r>
                  <a:rPr kumimoji="1" lang="en-US" altLang="ko-KR" sz="16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SmartThinQ</a:t>
                </a:r>
                <a:r>
                  <a:rPr kumimoji="1" lang="en-US" altLang="ko-KR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r>
                  <a:rPr kumimoji="1" lang="ko-KR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센서를 가볍게 한 번 흔듭니다</a:t>
                </a:r>
                <a:r>
                  <a:rPr kumimoji="1" lang="en-US" altLang="ko-KR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.</a:t>
                </a:r>
                <a:r>
                  <a:rPr kumimoji="1" lang="ko-KR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endParaRPr kumimoji="1"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  <a:p>
                <a:r>
                  <a:rPr kumimoji="1" lang="ko-KR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센서를 돌리며 줌을 조절할 수 있습니다</a:t>
                </a:r>
                <a:r>
                  <a:rPr kumimoji="1" lang="en-US" altLang="ko-KR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.</a:t>
                </a:r>
                <a:endParaRPr kumimoji="1"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24" name="직사각형 123"/>
              <p:cNvSpPr/>
              <p:nvPr/>
            </p:nvSpPr>
            <p:spPr>
              <a:xfrm>
                <a:off x="5083088" y="4168840"/>
                <a:ext cx="3634500" cy="4485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ko-KR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r>
                  <a:rPr kumimoji="1" lang="en-US" altLang="ko-KR" sz="1600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SmartThinQ</a:t>
                </a:r>
                <a:r>
                  <a:rPr kumimoji="1" lang="en-US" altLang="ko-KR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r>
                  <a:rPr kumimoji="1" lang="ko-KR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센서를 크게 한 번 흔듭니다</a:t>
                </a:r>
                <a:r>
                  <a:rPr kumimoji="1" lang="en-US" altLang="ko-KR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.</a:t>
                </a:r>
                <a:r>
                  <a:rPr kumimoji="1" lang="ko-KR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endParaRPr kumimoji="1"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  <a:p>
                <a:r>
                  <a:rPr kumimoji="1" lang="ko-KR" altLang="en-US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센서를 돌리며 색상을 조절할 수 있습니다</a:t>
                </a:r>
                <a:r>
                  <a:rPr kumimoji="1" lang="en-US" altLang="ko-KR" sz="16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.</a:t>
                </a:r>
                <a:endParaRPr kumimoji="1"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</p:grpSp>
        <p:sp>
          <p:nvSpPr>
            <p:cNvPr id="103" name="직사각형 102"/>
            <p:cNvSpPr/>
            <p:nvPr/>
          </p:nvSpPr>
          <p:spPr>
            <a:xfrm>
              <a:off x="4088521" y="896258"/>
              <a:ext cx="994567" cy="8362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130" name="그룹 129"/>
          <p:cNvGrpSpPr/>
          <p:nvPr/>
        </p:nvGrpSpPr>
        <p:grpSpPr>
          <a:xfrm>
            <a:off x="97347" y="612421"/>
            <a:ext cx="9047018" cy="6137564"/>
            <a:chOff x="0" y="609600"/>
            <a:chExt cx="9047018" cy="6137564"/>
          </a:xfrm>
        </p:grpSpPr>
        <p:sp>
          <p:nvSpPr>
            <p:cNvPr id="128" name="자유형 127"/>
            <p:cNvSpPr/>
            <p:nvPr/>
          </p:nvSpPr>
          <p:spPr>
            <a:xfrm>
              <a:off x="0" y="609600"/>
              <a:ext cx="9047018" cy="6137564"/>
            </a:xfrm>
            <a:custGeom>
              <a:avLst/>
              <a:gdLst>
                <a:gd name="connsiteX0" fmla="*/ 0 w 9047018"/>
                <a:gd name="connsiteY0" fmla="*/ 0 h 6137564"/>
                <a:gd name="connsiteX1" fmla="*/ 9047018 w 9047018"/>
                <a:gd name="connsiteY1" fmla="*/ 0 h 6137564"/>
                <a:gd name="connsiteX2" fmla="*/ 9047018 w 9047018"/>
                <a:gd name="connsiteY2" fmla="*/ 5555742 h 6137564"/>
                <a:gd name="connsiteX3" fmla="*/ 7245927 w 9047018"/>
                <a:gd name="connsiteY3" fmla="*/ 5555742 h 6137564"/>
                <a:gd name="connsiteX4" fmla="*/ 7245927 w 9047018"/>
                <a:gd name="connsiteY4" fmla="*/ 6137564 h 6137564"/>
                <a:gd name="connsiteX5" fmla="*/ 0 w 9047018"/>
                <a:gd name="connsiteY5" fmla="*/ 6137564 h 6137564"/>
                <a:gd name="connsiteX6" fmla="*/ 0 w 9047018"/>
                <a:gd name="connsiteY6" fmla="*/ 0 h 6137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018" h="6137564">
                  <a:moveTo>
                    <a:pt x="0" y="0"/>
                  </a:moveTo>
                  <a:lnTo>
                    <a:pt x="9047018" y="0"/>
                  </a:lnTo>
                  <a:lnTo>
                    <a:pt x="9047018" y="5555742"/>
                  </a:lnTo>
                  <a:lnTo>
                    <a:pt x="7245927" y="5555742"/>
                  </a:lnTo>
                  <a:lnTo>
                    <a:pt x="7245927" y="6137564"/>
                  </a:lnTo>
                  <a:lnTo>
                    <a:pt x="0" y="61375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2458631" y="944953"/>
              <a:ext cx="4226738" cy="5502203"/>
              <a:chOff x="4809312" y="1019691"/>
              <a:chExt cx="4226738" cy="5502203"/>
            </a:xfrm>
          </p:grpSpPr>
          <p:sp>
            <p:nvSpPr>
              <p:cNvPr id="7" name="모서리가 둥근 직사각형 6"/>
              <p:cNvSpPr/>
              <p:nvPr/>
            </p:nvSpPr>
            <p:spPr>
              <a:xfrm>
                <a:off x="4853407" y="4745879"/>
                <a:ext cx="1874205" cy="1756433"/>
              </a:xfrm>
              <a:prstGeom prst="roundRect">
                <a:avLst>
                  <a:gd name="adj" fmla="val 9436"/>
                </a:avLst>
              </a:prstGeom>
              <a:solidFill>
                <a:schemeClr val="bg1">
                  <a:lumMod val="8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8" name="다이아몬드 7"/>
              <p:cNvSpPr/>
              <p:nvPr/>
            </p:nvSpPr>
            <p:spPr>
              <a:xfrm>
                <a:off x="6039172" y="2318235"/>
                <a:ext cx="1546230" cy="684842"/>
              </a:xfrm>
              <a:prstGeom prst="diamond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Button</a:t>
                </a:r>
              </a:p>
              <a:p>
                <a:pPr algn="ctr"/>
                <a:r>
                  <a:rPr kumimoji="1" lang="en-US" altLang="ko-KR" sz="14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Push!</a:t>
                </a:r>
                <a:endParaRPr kumimoji="1" lang="ko-KR" altLang="en-US" sz="1400" dirty="0">
                  <a:solidFill>
                    <a:schemeClr val="bg1"/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0" name="직사각형 9"/>
              <p:cNvSpPr/>
              <p:nvPr/>
            </p:nvSpPr>
            <p:spPr>
              <a:xfrm>
                <a:off x="7272087" y="3026909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촬영 시작</a:t>
                </a:r>
                <a:r>
                  <a:rPr kumimoji="1" lang="en-US" altLang="ko-KR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/</a:t>
                </a:r>
                <a:r>
                  <a:rPr kumimoji="1" lang="ko-KR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종료</a:t>
                </a:r>
                <a:endParaRPr kumimoji="1"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1" name="직사각형 10"/>
              <p:cNvSpPr/>
              <p:nvPr/>
            </p:nvSpPr>
            <p:spPr>
              <a:xfrm>
                <a:off x="5030005" y="5215385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자이로 측정 시작</a:t>
                </a:r>
                <a:endParaRPr kumimoji="1"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2" name="다이아몬드 11"/>
              <p:cNvSpPr/>
              <p:nvPr/>
            </p:nvSpPr>
            <p:spPr>
              <a:xfrm>
                <a:off x="5041363" y="2859253"/>
                <a:ext cx="1546230" cy="684842"/>
              </a:xfrm>
              <a:prstGeom prst="diamond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|</a:t>
                </a:r>
                <a:r>
                  <a:rPr kumimoji="1" lang="ko-KR" altLang="en-US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진동값</a:t>
                </a:r>
                <a:r>
                  <a:rPr kumimoji="1" lang="en-US" altLang="ko-KR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|</a:t>
                </a:r>
                <a:r>
                  <a:rPr kumimoji="1" lang="ko-KR" altLang="en-US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r>
                  <a:rPr kumimoji="1" lang="en-US" altLang="ko-KR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&gt;</a:t>
                </a:r>
                <a:r>
                  <a:rPr kumimoji="1" lang="ko-KR" altLang="en-US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r>
                  <a:rPr kumimoji="1" lang="en-US" altLang="ko-KR" sz="1200" dirty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2</a:t>
                </a:r>
                <a:r>
                  <a:rPr kumimoji="1" lang="en-US" altLang="ko-KR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000</a:t>
                </a:r>
                <a:endParaRPr kumimoji="1" lang="ko-KR" altLang="en-US" sz="1200" dirty="0">
                  <a:solidFill>
                    <a:schemeClr val="bg1"/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3" name="다이아몬드 12"/>
              <p:cNvSpPr/>
              <p:nvPr/>
            </p:nvSpPr>
            <p:spPr>
              <a:xfrm>
                <a:off x="5041363" y="3865725"/>
                <a:ext cx="1546230" cy="684842"/>
              </a:xfrm>
              <a:prstGeom prst="diamond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진동값 </a:t>
                </a:r>
                <a:endParaRPr kumimoji="1" lang="en-US" altLang="ko-KR" sz="1200" dirty="0" smtClean="0">
                  <a:solidFill>
                    <a:schemeClr val="bg1"/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  <a:p>
                <a:pPr algn="ctr"/>
                <a:r>
                  <a:rPr kumimoji="1" lang="en-US" altLang="ko-KR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=</a:t>
                </a:r>
                <a:r>
                  <a:rPr kumimoji="1" lang="ko-KR" altLang="en-US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 </a:t>
                </a:r>
                <a:r>
                  <a:rPr kumimoji="1" lang="en-US" altLang="ko-KR" sz="1200" dirty="0" smtClean="0">
                    <a:solidFill>
                      <a:schemeClr val="bg1"/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MAX</a:t>
                </a:r>
                <a:endParaRPr kumimoji="1" lang="ko-KR" altLang="en-US" sz="1200" dirty="0">
                  <a:solidFill>
                    <a:schemeClr val="bg1"/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6039172" y="1019691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센서연결</a:t>
                </a:r>
                <a:endParaRPr kumimoji="1"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cxnSp>
            <p:nvCxnSpPr>
              <p:cNvPr id="15" name="직선 화살표 연결선 14"/>
              <p:cNvCxnSpPr/>
              <p:nvPr/>
            </p:nvCxnSpPr>
            <p:spPr>
              <a:xfrm>
                <a:off x="6817966" y="1386868"/>
                <a:ext cx="0" cy="27224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직사각형 15"/>
              <p:cNvSpPr/>
              <p:nvPr/>
            </p:nvSpPr>
            <p:spPr>
              <a:xfrm>
                <a:off x="6039172" y="1670994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진동 측정 시작</a:t>
                </a:r>
                <a:endParaRPr kumimoji="1"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cxnSp>
            <p:nvCxnSpPr>
              <p:cNvPr id="17" name="직선 화살표 연결선 16"/>
              <p:cNvCxnSpPr/>
              <p:nvPr/>
            </p:nvCxnSpPr>
            <p:spPr>
              <a:xfrm>
                <a:off x="6817966" y="2038171"/>
                <a:ext cx="0" cy="27224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화살표 연결선 17"/>
              <p:cNvCxnSpPr/>
              <p:nvPr/>
            </p:nvCxnSpPr>
            <p:spPr>
              <a:xfrm>
                <a:off x="5803120" y="5600347"/>
                <a:ext cx="0" cy="27224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직사각형 18"/>
              <p:cNvSpPr/>
              <p:nvPr/>
            </p:nvSpPr>
            <p:spPr>
              <a:xfrm>
                <a:off x="5030005" y="5872903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펜 색 조절</a:t>
                </a:r>
                <a:endParaRPr kumimoji="1"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20" name="모서리가 둥근 직사각형 19"/>
              <p:cNvSpPr/>
              <p:nvPr/>
            </p:nvSpPr>
            <p:spPr>
              <a:xfrm>
                <a:off x="6897930" y="4765461"/>
                <a:ext cx="1874205" cy="1756433"/>
              </a:xfrm>
              <a:prstGeom prst="roundRect">
                <a:avLst>
                  <a:gd name="adj" fmla="val 9436"/>
                </a:avLst>
              </a:prstGeom>
              <a:solidFill>
                <a:schemeClr val="bg1">
                  <a:lumMod val="85000"/>
                  <a:alpha val="50196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1" name="직사각형 20"/>
              <p:cNvSpPr/>
              <p:nvPr/>
            </p:nvSpPr>
            <p:spPr>
              <a:xfrm>
                <a:off x="7074528" y="5234967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자이로 측정 시작</a:t>
                </a:r>
                <a:endParaRPr kumimoji="1"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cxnSp>
            <p:nvCxnSpPr>
              <p:cNvPr id="22" name="직선 화살표 연결선 21"/>
              <p:cNvCxnSpPr/>
              <p:nvPr/>
            </p:nvCxnSpPr>
            <p:spPr>
              <a:xfrm>
                <a:off x="7847643" y="5619929"/>
                <a:ext cx="0" cy="27224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직사각형 22"/>
              <p:cNvSpPr/>
              <p:nvPr/>
            </p:nvSpPr>
            <p:spPr>
              <a:xfrm>
                <a:off x="7074528" y="5892485"/>
                <a:ext cx="1557588" cy="367177"/>
              </a:xfrm>
              <a:prstGeom prst="rect">
                <a:avLst/>
              </a:prstGeom>
              <a:noFill/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줌 인</a:t>
                </a:r>
                <a:r>
                  <a:rPr kumimoji="1" lang="en-US" altLang="ko-KR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/</a:t>
                </a:r>
                <a:r>
                  <a:rPr kumimoji="1" lang="ko-KR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아웃</a:t>
                </a:r>
                <a:endParaRPr kumimoji="1"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24" name="직사각형 23"/>
              <p:cNvSpPr/>
              <p:nvPr/>
            </p:nvSpPr>
            <p:spPr>
              <a:xfrm>
                <a:off x="5024326" y="4847897"/>
                <a:ext cx="1557588" cy="367177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펜 색 조절 모드</a:t>
                </a:r>
                <a:endParaRPr kumimoji="1"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25" name="직사각형 24"/>
              <p:cNvSpPr/>
              <p:nvPr/>
            </p:nvSpPr>
            <p:spPr>
              <a:xfrm>
                <a:off x="7056238" y="4858871"/>
                <a:ext cx="1557588" cy="367177"/>
              </a:xfrm>
              <a:prstGeom prst="rect">
                <a:avLst/>
              </a:prstGeom>
              <a:noFill/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sz="140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줌 모드</a:t>
                </a:r>
                <a:endParaRPr kumimoji="1" lang="ko-KR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cxnSp>
            <p:nvCxnSpPr>
              <p:cNvPr id="26" name="직선 화살표 연결선 25"/>
              <p:cNvCxnSpPr/>
              <p:nvPr/>
            </p:nvCxnSpPr>
            <p:spPr>
              <a:xfrm>
                <a:off x="5814478" y="3394086"/>
                <a:ext cx="0" cy="471639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/>
              <p:nvPr/>
            </p:nvCxnSpPr>
            <p:spPr>
              <a:xfrm>
                <a:off x="5814478" y="4533144"/>
                <a:ext cx="0" cy="325727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[R] 27"/>
              <p:cNvCxnSpPr/>
              <p:nvPr/>
            </p:nvCxnSpPr>
            <p:spPr>
              <a:xfrm flipH="1">
                <a:off x="5803120" y="2660656"/>
                <a:ext cx="236052" cy="6373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/>
              <p:cNvCxnSpPr/>
              <p:nvPr/>
            </p:nvCxnSpPr>
            <p:spPr>
              <a:xfrm>
                <a:off x="5814478" y="2660656"/>
                <a:ext cx="0" cy="198597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직선 연결선[R] 29"/>
              <p:cNvCxnSpPr/>
              <p:nvPr/>
            </p:nvCxnSpPr>
            <p:spPr>
              <a:xfrm flipH="1" flipV="1">
                <a:off x="7545746" y="2660656"/>
                <a:ext cx="504000" cy="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화살표 연결선 30"/>
              <p:cNvCxnSpPr/>
              <p:nvPr/>
            </p:nvCxnSpPr>
            <p:spPr>
              <a:xfrm>
                <a:off x="8049746" y="2648968"/>
                <a:ext cx="1135" cy="377941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직선 연결선[R] 31"/>
              <p:cNvCxnSpPr/>
              <p:nvPr/>
            </p:nvCxnSpPr>
            <p:spPr>
              <a:xfrm flipH="1">
                <a:off x="6465045" y="4208146"/>
                <a:ext cx="1332701" cy="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/>
              <p:cNvCxnSpPr/>
              <p:nvPr/>
            </p:nvCxnSpPr>
            <p:spPr>
              <a:xfrm>
                <a:off x="7797746" y="4191851"/>
                <a:ext cx="0" cy="709115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텍스트 상자 33"/>
              <p:cNvSpPr txBox="1"/>
              <p:nvPr/>
            </p:nvSpPr>
            <p:spPr>
              <a:xfrm>
                <a:off x="5706132" y="2380054"/>
                <a:ext cx="4300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4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NO</a:t>
                </a:r>
                <a:endParaRPr kumimoji="1"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35" name="텍스트 상자 34"/>
              <p:cNvSpPr txBox="1"/>
              <p:nvPr/>
            </p:nvSpPr>
            <p:spPr>
              <a:xfrm>
                <a:off x="7585402" y="2363154"/>
                <a:ext cx="4721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4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YES</a:t>
                </a:r>
                <a:endParaRPr kumimoji="1"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36" name="텍스트 상자 35"/>
              <p:cNvSpPr txBox="1"/>
              <p:nvPr/>
            </p:nvSpPr>
            <p:spPr>
              <a:xfrm>
                <a:off x="5298744" y="3540163"/>
                <a:ext cx="51573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ko-KR" sz="14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YES</a:t>
                </a:r>
                <a:endParaRPr kumimoji="1"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37" name="텍스트 상자 36"/>
              <p:cNvSpPr txBox="1"/>
              <p:nvPr/>
            </p:nvSpPr>
            <p:spPr>
              <a:xfrm>
                <a:off x="5266961" y="4541849"/>
                <a:ext cx="54751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kumimoji="1" lang="en-US" altLang="ko-KR" sz="14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YES</a:t>
                </a:r>
                <a:endParaRPr kumimoji="1"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sp>
            <p:nvSpPr>
              <p:cNvPr id="38" name="텍스트 상자 37"/>
              <p:cNvSpPr txBox="1"/>
              <p:nvPr/>
            </p:nvSpPr>
            <p:spPr>
              <a:xfrm>
                <a:off x="6581118" y="3947520"/>
                <a:ext cx="4300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4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NO</a:t>
                </a:r>
                <a:endParaRPr kumimoji="1"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cxnSp>
            <p:nvCxnSpPr>
              <p:cNvPr id="39" name="직선 연결선[R] 38"/>
              <p:cNvCxnSpPr/>
              <p:nvPr/>
            </p:nvCxnSpPr>
            <p:spPr>
              <a:xfrm flipH="1">
                <a:off x="4827038" y="3200696"/>
                <a:ext cx="439924" cy="978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직선 화살표 연결선 39"/>
              <p:cNvCxnSpPr/>
              <p:nvPr/>
            </p:nvCxnSpPr>
            <p:spPr>
              <a:xfrm flipV="1">
                <a:off x="4827038" y="2165297"/>
                <a:ext cx="1992564" cy="104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[R] 40"/>
              <p:cNvCxnSpPr/>
              <p:nvPr/>
            </p:nvCxnSpPr>
            <p:spPr>
              <a:xfrm flipV="1">
                <a:off x="4827038" y="2149598"/>
                <a:ext cx="0" cy="1060899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텍스트 상자 41"/>
              <p:cNvSpPr txBox="1"/>
              <p:nvPr/>
            </p:nvSpPr>
            <p:spPr>
              <a:xfrm>
                <a:off x="4809312" y="2889930"/>
                <a:ext cx="4300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1400" b="1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pple SD Gothic Neo Medium" charset="-127"/>
                    <a:ea typeface="Apple SD Gothic Neo Medium" charset="-127"/>
                    <a:cs typeface="Apple SD Gothic Neo Medium" charset="-127"/>
                  </a:rPr>
                  <a:t>NO</a:t>
                </a:r>
                <a:endParaRPr kumimoji="1" lang="ko-KR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pple SD Gothic Neo Medium" charset="-127"/>
                  <a:ea typeface="Apple SD Gothic Neo Medium" charset="-127"/>
                  <a:cs typeface="Apple SD Gothic Neo Medium" charset="-127"/>
                </a:endParaRPr>
              </a:p>
            </p:txBody>
          </p:sp>
          <p:cxnSp>
            <p:nvCxnSpPr>
              <p:cNvPr id="43" name="직선 연결선[R] 42"/>
              <p:cNvCxnSpPr/>
              <p:nvPr/>
            </p:nvCxnSpPr>
            <p:spPr>
              <a:xfrm flipV="1">
                <a:off x="8057506" y="3394087"/>
                <a:ext cx="0" cy="235818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직선 연결선[R] 43"/>
              <p:cNvCxnSpPr/>
              <p:nvPr/>
            </p:nvCxnSpPr>
            <p:spPr>
              <a:xfrm flipH="1" flipV="1">
                <a:off x="8047901" y="3625240"/>
                <a:ext cx="988149" cy="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[R] 44"/>
              <p:cNvCxnSpPr/>
              <p:nvPr/>
            </p:nvCxnSpPr>
            <p:spPr>
              <a:xfrm flipV="1">
                <a:off x="9036050" y="2186714"/>
                <a:ext cx="0" cy="1447776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화살표 연결선 45"/>
              <p:cNvCxnSpPr/>
              <p:nvPr/>
            </p:nvCxnSpPr>
            <p:spPr>
              <a:xfrm flipH="1">
                <a:off x="6872852" y="2202606"/>
                <a:ext cx="2163198" cy="300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B7342DB0-E563-43EB-8B9B-9067795A1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664A8-EEE3-49B9-A72E-82182B45B13B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86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64" r="41305"/>
          <a:stretch/>
        </p:blipFill>
        <p:spPr>
          <a:xfrm>
            <a:off x="6165854" y="1542509"/>
            <a:ext cx="2663821" cy="4579582"/>
          </a:xfrm>
          <a:prstGeom prst="roundRect">
            <a:avLst/>
          </a:prstGeom>
        </p:spPr>
      </p:pic>
      <p:sp>
        <p:nvSpPr>
          <p:cNvPr id="71" name="모서리가 둥근 직사각형 70"/>
          <p:cNvSpPr/>
          <p:nvPr/>
        </p:nvSpPr>
        <p:spPr>
          <a:xfrm>
            <a:off x="6169603" y="1552186"/>
            <a:ext cx="2660072" cy="4589259"/>
          </a:xfrm>
          <a:prstGeom prst="round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53" b="11863"/>
          <a:stretch/>
        </p:blipFill>
        <p:spPr>
          <a:xfrm rot="5400000">
            <a:off x="2277370" y="2526456"/>
            <a:ext cx="4589259" cy="2660073"/>
          </a:xfrm>
          <a:prstGeom prst="round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3C3DEBB-A78C-4ACB-9DFB-E39047325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</a:t>
            </a:r>
            <a:r>
              <a:rPr lang="ko-KR" altLang="en-US" dirty="0" smtClean="0"/>
              <a:t> 추가 활용안</a:t>
            </a: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151B5FA4-7E0B-4654-AD92-4E580919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664A8-EEE3-49B9-A72E-82182B45B13B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3241964" y="1552186"/>
            <a:ext cx="2660072" cy="4589259"/>
          </a:xfrm>
          <a:prstGeom prst="round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3421817" y="3465904"/>
            <a:ext cx="2244436" cy="7761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ko-KR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LG </a:t>
            </a:r>
            <a:r>
              <a:rPr kumimoji="1" lang="en-US" altLang="ko-KR" sz="1400" dirty="0" err="1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SmartThinQ</a:t>
            </a:r>
            <a:r>
              <a:rPr kumimoji="1" lang="en-US" altLang="ko-KR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ko-KR" altLang="en-US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센서와</a:t>
            </a:r>
            <a:endParaRPr kumimoji="1" lang="en-US" altLang="ko-KR" sz="1400" dirty="0" smtClean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  <a:p>
            <a:pPr algn="ctr">
              <a:lnSpc>
                <a:spcPct val="120000"/>
              </a:lnSpc>
            </a:pPr>
            <a:r>
              <a:rPr kumimoji="1" lang="ko-KR" altLang="en-US" sz="2000" b="1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더 세밀한 매핑</a:t>
            </a:r>
            <a:r>
              <a:rPr kumimoji="1" lang="en-US" altLang="ko-KR" sz="2000" b="1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/</a:t>
            </a:r>
            <a:r>
              <a:rPr kumimoji="1" lang="ko-KR" altLang="en-US" sz="2000" b="1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조작</a:t>
            </a:r>
            <a:endParaRPr kumimoji="1" lang="ko-KR" altLang="en-US" sz="2000" b="1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375546" y="3444242"/>
            <a:ext cx="2244436" cy="7761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편집 기능 등을 도입</a:t>
            </a:r>
            <a:r>
              <a:rPr kumimoji="1" lang="en-US" altLang="ko-KR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,</a:t>
            </a:r>
          </a:p>
          <a:p>
            <a:pPr algn="ctr"/>
            <a:r>
              <a:rPr kumimoji="1" lang="ko-KR" altLang="en-US" sz="2000" b="1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셀프</a:t>
            </a:r>
            <a:r>
              <a:rPr kumimoji="1" lang="en-US" altLang="ko-KR" sz="2000" b="1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-</a:t>
            </a:r>
            <a:r>
              <a:rPr kumimoji="1" lang="ko-KR" altLang="en-US" sz="2000" b="1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영화 제작</a:t>
            </a:r>
            <a:endParaRPr kumimoji="1" lang="ko-KR" altLang="en-US" sz="2000" b="1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pic>
        <p:nvPicPr>
          <p:cNvPr id="7" name="그림 6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00" y="1561863"/>
            <a:ext cx="2665408" cy="4590000"/>
          </a:xfrm>
          <a:prstGeom prst="roundRect">
            <a:avLst/>
          </a:prstGeom>
        </p:spPr>
      </p:pic>
      <p:sp>
        <p:nvSpPr>
          <p:cNvPr id="69" name="모서리가 둥근 직사각형 68"/>
          <p:cNvSpPr/>
          <p:nvPr/>
        </p:nvSpPr>
        <p:spPr>
          <a:xfrm>
            <a:off x="318073" y="1552186"/>
            <a:ext cx="2660072" cy="4589259"/>
          </a:xfrm>
          <a:prstGeom prst="round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522386" y="3458757"/>
            <a:ext cx="2244436" cy="7761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LG </a:t>
            </a:r>
            <a:r>
              <a:rPr kumimoji="1" lang="ko-KR" altLang="en-US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스마트폰의 강점인</a:t>
            </a:r>
            <a:r>
              <a:rPr kumimoji="1" lang="en-US" altLang="ko-KR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,</a:t>
            </a:r>
            <a:r>
              <a:rPr kumimoji="1" lang="ko-KR" altLang="en-US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ko-KR" altLang="en-US" sz="2000" b="1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다양한 필터 제공</a:t>
            </a:r>
            <a:endParaRPr kumimoji="1" lang="ko-KR" altLang="en-US" sz="2000" b="1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953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모서리가 둥근 직사각형 88"/>
          <p:cNvSpPr/>
          <p:nvPr/>
        </p:nvSpPr>
        <p:spPr>
          <a:xfrm>
            <a:off x="4853407" y="4745879"/>
            <a:ext cx="1874205" cy="1756433"/>
          </a:xfrm>
          <a:prstGeom prst="roundRect">
            <a:avLst>
              <a:gd name="adj" fmla="val 9436"/>
            </a:avLst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7664A8-EEE3-49B9-A72E-82182B45B13B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grpSp>
        <p:nvGrpSpPr>
          <p:cNvPr id="43" name="그룹 42"/>
          <p:cNvGrpSpPr/>
          <p:nvPr/>
        </p:nvGrpSpPr>
        <p:grpSpPr>
          <a:xfrm>
            <a:off x="3570081" y="741548"/>
            <a:ext cx="1994322" cy="1237572"/>
            <a:chOff x="3468481" y="741548"/>
            <a:chExt cx="1994322" cy="1237572"/>
          </a:xfrm>
        </p:grpSpPr>
        <p:sp>
          <p:nvSpPr>
            <p:cNvPr id="8" name="타원 7"/>
            <p:cNvSpPr/>
            <p:nvPr/>
          </p:nvSpPr>
          <p:spPr>
            <a:xfrm>
              <a:off x="3486564" y="741548"/>
              <a:ext cx="1976239" cy="88250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3676727" y="1268987"/>
              <a:ext cx="1590234" cy="71013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" name="자유형 10"/>
            <p:cNvSpPr/>
            <p:nvPr/>
          </p:nvSpPr>
          <p:spPr>
            <a:xfrm>
              <a:off x="3494074" y="1200109"/>
              <a:ext cx="1968729" cy="524822"/>
            </a:xfrm>
            <a:custGeom>
              <a:avLst/>
              <a:gdLst>
                <a:gd name="connsiteX0" fmla="*/ 0 w 1120878"/>
                <a:gd name="connsiteY0" fmla="*/ 0 h 294968"/>
                <a:gd name="connsiteX1" fmla="*/ 117988 w 1120878"/>
                <a:gd name="connsiteY1" fmla="*/ 294968 h 294968"/>
                <a:gd name="connsiteX2" fmla="*/ 1002891 w 1120878"/>
                <a:gd name="connsiteY2" fmla="*/ 285136 h 294968"/>
                <a:gd name="connsiteX3" fmla="*/ 1120878 w 1120878"/>
                <a:gd name="connsiteY3" fmla="*/ 9832 h 294968"/>
                <a:gd name="connsiteX4" fmla="*/ 0 w 1120878"/>
                <a:gd name="connsiteY4" fmla="*/ 0 h 294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0878" h="294968">
                  <a:moveTo>
                    <a:pt x="0" y="0"/>
                  </a:moveTo>
                  <a:lnTo>
                    <a:pt x="117988" y="294968"/>
                  </a:lnTo>
                  <a:lnTo>
                    <a:pt x="1002891" y="285136"/>
                  </a:lnTo>
                  <a:lnTo>
                    <a:pt x="1120878" y="983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3" name="텍스트 상자 12"/>
            <p:cNvSpPr txBox="1"/>
            <p:nvPr/>
          </p:nvSpPr>
          <p:spPr>
            <a:xfrm>
              <a:off x="3468481" y="1154695"/>
              <a:ext cx="19943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dirty="0" smtClean="0">
                  <a:solidFill>
                    <a:schemeClr val="bg1"/>
                  </a:solidFill>
                </a:rPr>
                <a:t>LG </a:t>
              </a:r>
              <a:r>
                <a:rPr kumimoji="1" lang="en-US" altLang="ko-KR" dirty="0" err="1" smtClean="0">
                  <a:solidFill>
                    <a:schemeClr val="bg1"/>
                  </a:solidFill>
                </a:rPr>
                <a:t>SmartThinQ</a:t>
              </a:r>
              <a:endParaRPr kumimoji="1"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16" name="모서리가 둥근 직사각형 15"/>
          <p:cNvSpPr/>
          <p:nvPr/>
        </p:nvSpPr>
        <p:spPr>
          <a:xfrm>
            <a:off x="852537" y="1564120"/>
            <a:ext cx="2520000" cy="1229032"/>
          </a:xfrm>
          <a:prstGeom prst="roundRect">
            <a:avLst/>
          </a:prstGeom>
          <a:solidFill>
            <a:schemeClr val="accent5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텍스트 상자 14"/>
          <p:cNvSpPr txBox="1"/>
          <p:nvPr/>
        </p:nvSpPr>
        <p:spPr>
          <a:xfrm>
            <a:off x="1474685" y="1632716"/>
            <a:ext cx="12804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dirty="0" err="1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Washerman</a:t>
            </a:r>
            <a:r>
              <a:rPr kumimoji="1" lang="en-US" altLang="ko-KR" sz="1500" dirty="0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 Service</a:t>
            </a:r>
            <a:endParaRPr kumimoji="1" lang="ko-KR" altLang="en-US" sz="1500" dirty="0">
              <a:solidFill>
                <a:schemeClr val="bg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1208423" y="2174214"/>
            <a:ext cx="540000" cy="54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455100" y="2186714"/>
            <a:ext cx="540000" cy="54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자유형 24"/>
          <p:cNvSpPr/>
          <p:nvPr/>
        </p:nvSpPr>
        <p:spPr>
          <a:xfrm>
            <a:off x="286256" y="3329262"/>
            <a:ext cx="1425678" cy="1386349"/>
          </a:xfrm>
          <a:custGeom>
            <a:avLst/>
            <a:gdLst>
              <a:gd name="connsiteX0" fmla="*/ 231063 w 1425678"/>
              <a:gd name="connsiteY0" fmla="*/ 0 h 1386349"/>
              <a:gd name="connsiteX1" fmla="*/ 1194615 w 1425678"/>
              <a:gd name="connsiteY1" fmla="*/ 0 h 1386349"/>
              <a:gd name="connsiteX2" fmla="*/ 1425678 w 1425678"/>
              <a:gd name="connsiteY2" fmla="*/ 231063 h 1386349"/>
              <a:gd name="connsiteX3" fmla="*/ 1425678 w 1425678"/>
              <a:gd name="connsiteY3" fmla="*/ 1155286 h 1386349"/>
              <a:gd name="connsiteX4" fmla="*/ 1194615 w 1425678"/>
              <a:gd name="connsiteY4" fmla="*/ 1386349 h 1386349"/>
              <a:gd name="connsiteX5" fmla="*/ 231063 w 1425678"/>
              <a:gd name="connsiteY5" fmla="*/ 1386349 h 1386349"/>
              <a:gd name="connsiteX6" fmla="*/ 0 w 1425678"/>
              <a:gd name="connsiteY6" fmla="*/ 1155286 h 1386349"/>
              <a:gd name="connsiteX7" fmla="*/ 0 w 1425678"/>
              <a:gd name="connsiteY7" fmla="*/ 231063 h 1386349"/>
              <a:gd name="connsiteX8" fmla="*/ 231063 w 1425678"/>
              <a:gd name="connsiteY8" fmla="*/ 0 h 1386349"/>
              <a:gd name="connsiteX9" fmla="*/ 383902 w 1425678"/>
              <a:gd name="connsiteY9" fmla="*/ 219904 h 1386349"/>
              <a:gd name="connsiteX10" fmla="*/ 226142 w 1425678"/>
              <a:gd name="connsiteY10" fmla="*/ 377664 h 1386349"/>
              <a:gd name="connsiteX11" fmla="*/ 226142 w 1425678"/>
              <a:gd name="connsiteY11" fmla="*/ 1008686 h 1386349"/>
              <a:gd name="connsiteX12" fmla="*/ 383902 w 1425678"/>
              <a:gd name="connsiteY12" fmla="*/ 1166446 h 1386349"/>
              <a:gd name="connsiteX13" fmla="*/ 1041776 w 1425678"/>
              <a:gd name="connsiteY13" fmla="*/ 1166446 h 1386349"/>
              <a:gd name="connsiteX14" fmla="*/ 1199536 w 1425678"/>
              <a:gd name="connsiteY14" fmla="*/ 1008686 h 1386349"/>
              <a:gd name="connsiteX15" fmla="*/ 1199536 w 1425678"/>
              <a:gd name="connsiteY15" fmla="*/ 377664 h 1386349"/>
              <a:gd name="connsiteX16" fmla="*/ 1041776 w 1425678"/>
              <a:gd name="connsiteY16" fmla="*/ 219904 h 1386349"/>
              <a:gd name="connsiteX17" fmla="*/ 383902 w 1425678"/>
              <a:gd name="connsiteY17" fmla="*/ 219904 h 1386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425678" h="1386349">
                <a:moveTo>
                  <a:pt x="231063" y="0"/>
                </a:moveTo>
                <a:lnTo>
                  <a:pt x="1194615" y="0"/>
                </a:lnTo>
                <a:cubicBezTo>
                  <a:pt x="1322228" y="0"/>
                  <a:pt x="1425678" y="103450"/>
                  <a:pt x="1425678" y="231063"/>
                </a:cubicBezTo>
                <a:lnTo>
                  <a:pt x="1425678" y="1155286"/>
                </a:lnTo>
                <a:cubicBezTo>
                  <a:pt x="1425678" y="1282899"/>
                  <a:pt x="1322228" y="1386349"/>
                  <a:pt x="1194615" y="1386349"/>
                </a:cubicBezTo>
                <a:lnTo>
                  <a:pt x="231063" y="1386349"/>
                </a:lnTo>
                <a:cubicBezTo>
                  <a:pt x="103450" y="1386349"/>
                  <a:pt x="0" y="1282899"/>
                  <a:pt x="0" y="1155286"/>
                </a:cubicBezTo>
                <a:lnTo>
                  <a:pt x="0" y="231063"/>
                </a:lnTo>
                <a:cubicBezTo>
                  <a:pt x="0" y="103450"/>
                  <a:pt x="103450" y="0"/>
                  <a:pt x="231063" y="0"/>
                </a:cubicBezTo>
                <a:close/>
                <a:moveTo>
                  <a:pt x="383902" y="219904"/>
                </a:moveTo>
                <a:cubicBezTo>
                  <a:pt x="296774" y="219904"/>
                  <a:pt x="226142" y="290536"/>
                  <a:pt x="226142" y="377664"/>
                </a:cubicBezTo>
                <a:lnTo>
                  <a:pt x="226142" y="1008686"/>
                </a:lnTo>
                <a:cubicBezTo>
                  <a:pt x="226142" y="1095814"/>
                  <a:pt x="296774" y="1166446"/>
                  <a:pt x="383902" y="1166446"/>
                </a:cubicBezTo>
                <a:lnTo>
                  <a:pt x="1041776" y="1166446"/>
                </a:lnTo>
                <a:cubicBezTo>
                  <a:pt x="1128904" y="1166446"/>
                  <a:pt x="1199536" y="1095814"/>
                  <a:pt x="1199536" y="1008686"/>
                </a:cubicBezTo>
                <a:lnTo>
                  <a:pt x="1199536" y="377664"/>
                </a:lnTo>
                <a:cubicBezTo>
                  <a:pt x="1199536" y="290536"/>
                  <a:pt x="1128904" y="219904"/>
                  <a:pt x="1041776" y="219904"/>
                </a:cubicBezTo>
                <a:lnTo>
                  <a:pt x="383902" y="219904"/>
                </a:lnTo>
                <a:close/>
              </a:path>
            </a:pathLst>
          </a:cu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2033088" y="3535620"/>
            <a:ext cx="1999167" cy="38345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BLE</a:t>
            </a:r>
            <a:endParaRPr kumimoji="1" lang="ko-KR" altLang="en-US" dirty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2033089" y="4163474"/>
            <a:ext cx="1999167" cy="383458"/>
          </a:xfrm>
          <a:prstGeom prst="roundRect">
            <a:avLst/>
          </a:prstGeom>
          <a:solidFill>
            <a:srgbClr val="F474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CAMERA</a:t>
            </a:r>
            <a:endParaRPr kumimoji="1" lang="ko-KR" altLang="en-US" dirty="0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1332962" y="1003410"/>
            <a:ext cx="1559150" cy="38345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500" dirty="0" smtClean="0">
                <a:latin typeface="Apple SD Gothic Neo Light" charset="-127"/>
                <a:ea typeface="Apple SD Gothic Neo Light" charset="-127"/>
                <a:cs typeface="Apple SD Gothic Neo Light" charset="-127"/>
              </a:rPr>
              <a:t>BT </a:t>
            </a:r>
            <a:r>
              <a:rPr kumimoji="1" lang="ko-KR" altLang="en-US" sz="1500" dirty="0" smtClean="0">
                <a:latin typeface="Apple SD Gothic Neo Light" charset="-127"/>
                <a:ea typeface="Apple SD Gothic Neo Light" charset="-127"/>
                <a:cs typeface="Apple SD Gothic Neo Light" charset="-127"/>
              </a:rPr>
              <a:t>센서</a:t>
            </a:r>
            <a:endParaRPr kumimoji="1" lang="ko-KR" altLang="en-US" sz="1500" dirty="0">
              <a:latin typeface="Apple SD Gothic Neo Light" charset="-127"/>
              <a:ea typeface="Apple SD Gothic Neo Light" charset="-127"/>
              <a:cs typeface="Apple SD Gothic Neo Light" charset="-127"/>
            </a:endParaRPr>
          </a:p>
        </p:txBody>
      </p:sp>
      <p:sp>
        <p:nvSpPr>
          <p:cNvPr id="33" name="텍스트 상자 32"/>
          <p:cNvSpPr txBox="1"/>
          <p:nvPr/>
        </p:nvSpPr>
        <p:spPr>
          <a:xfrm>
            <a:off x="1208423" y="2279636"/>
            <a:ext cx="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TX</a:t>
            </a:r>
            <a:endParaRPr kumimoji="1" lang="ko-KR" altLang="en-US" b="1" dirty="0">
              <a:solidFill>
                <a:schemeClr val="bg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4" name="텍스트 상자 33"/>
          <p:cNvSpPr txBox="1"/>
          <p:nvPr/>
        </p:nvSpPr>
        <p:spPr>
          <a:xfrm>
            <a:off x="2455100" y="2291324"/>
            <a:ext cx="54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R</a:t>
            </a:r>
            <a:r>
              <a:rPr kumimoji="1" lang="en-US" altLang="ko-KR" b="1" dirty="0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X</a:t>
            </a:r>
            <a:endParaRPr kumimoji="1" lang="ko-KR" altLang="en-US" b="1" dirty="0">
              <a:solidFill>
                <a:schemeClr val="bg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5" name="텍스트 상자 34"/>
          <p:cNvSpPr txBox="1"/>
          <p:nvPr/>
        </p:nvSpPr>
        <p:spPr>
          <a:xfrm>
            <a:off x="358875" y="3570364"/>
            <a:ext cx="12804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800" b="1" dirty="0" smtClean="0">
                <a:latin typeface="Apple SD Gothic Neo Heavy" charset="-127"/>
                <a:ea typeface="Apple SD Gothic Neo Heavy" charset="-127"/>
                <a:cs typeface="Apple SD Gothic Neo Heavy" charset="-127"/>
              </a:rPr>
              <a:t>인생</a:t>
            </a:r>
            <a:endParaRPr kumimoji="1" lang="en-US" altLang="ko-KR" sz="2800" b="1" dirty="0" smtClean="0">
              <a:latin typeface="Apple SD Gothic Neo Heavy" charset="-127"/>
              <a:ea typeface="Apple SD Gothic Neo Heavy" charset="-127"/>
              <a:cs typeface="Apple SD Gothic Neo Heavy" charset="-127"/>
            </a:endParaRPr>
          </a:p>
          <a:p>
            <a:pPr algn="ctr"/>
            <a:r>
              <a:rPr kumimoji="1" lang="ko-KR" altLang="en-US" sz="2800" b="1" dirty="0" smtClean="0">
                <a:latin typeface="Apple SD Gothic Neo Heavy" charset="-127"/>
                <a:ea typeface="Apple SD Gothic Neo Heavy" charset="-127"/>
                <a:cs typeface="Apple SD Gothic Neo Heavy" charset="-127"/>
              </a:rPr>
              <a:t>영상</a:t>
            </a:r>
            <a:endParaRPr kumimoji="1" lang="ko-KR" altLang="en-US" sz="2800" b="1" dirty="0">
              <a:latin typeface="Apple SD Gothic Neo Heavy" charset="-127"/>
              <a:ea typeface="Apple SD Gothic Neo Heavy" charset="-127"/>
              <a:cs typeface="Apple SD Gothic Neo Heavy" charset="-127"/>
            </a:endParaRPr>
          </a:p>
        </p:txBody>
      </p:sp>
      <p:cxnSp>
        <p:nvCxnSpPr>
          <p:cNvPr id="37" name="직선 화살표 연결선 36"/>
          <p:cNvCxnSpPr/>
          <p:nvPr/>
        </p:nvCxnSpPr>
        <p:spPr>
          <a:xfrm>
            <a:off x="1454499" y="1349596"/>
            <a:ext cx="0" cy="85992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/>
          <p:cNvCxnSpPr/>
          <p:nvPr/>
        </p:nvCxnSpPr>
        <p:spPr>
          <a:xfrm flipV="1">
            <a:off x="2755124" y="1326793"/>
            <a:ext cx="0" cy="85992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텍스트 상자 39"/>
          <p:cNvSpPr txBox="1"/>
          <p:nvPr/>
        </p:nvSpPr>
        <p:spPr>
          <a:xfrm>
            <a:off x="197783" y="1886352"/>
            <a:ext cx="12567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50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Sensor Value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41" name="텍스트 상자 40"/>
          <p:cNvSpPr txBox="1"/>
          <p:nvPr/>
        </p:nvSpPr>
        <p:spPr>
          <a:xfrm>
            <a:off x="2742788" y="1883853"/>
            <a:ext cx="12186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1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42" name="직선 화살표 연결선 41"/>
          <p:cNvCxnSpPr/>
          <p:nvPr/>
        </p:nvCxnSpPr>
        <p:spPr>
          <a:xfrm>
            <a:off x="1618734" y="2688411"/>
            <a:ext cx="836366" cy="86125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/>
          <p:nvPr/>
        </p:nvCxnSpPr>
        <p:spPr>
          <a:xfrm flipH="1" flipV="1">
            <a:off x="2890550" y="2667029"/>
            <a:ext cx="912878" cy="859327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텍스트 상자 48"/>
          <p:cNvSpPr txBox="1"/>
          <p:nvPr/>
        </p:nvSpPr>
        <p:spPr>
          <a:xfrm>
            <a:off x="653031" y="2942458"/>
            <a:ext cx="125671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Broadcast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50" name="텍스트 상자 49"/>
          <p:cNvSpPr txBox="1"/>
          <p:nvPr/>
        </p:nvSpPr>
        <p:spPr>
          <a:xfrm>
            <a:off x="3085567" y="2634776"/>
            <a:ext cx="12186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진동</a:t>
            </a:r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수평 </a:t>
            </a:r>
            <a:r>
              <a:rPr kumimoji="1" lang="en-US" altLang="ko-K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init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51" name="직선 화살표 연결선 50"/>
          <p:cNvCxnSpPr>
            <a:stCxn id="25" idx="4"/>
            <a:endCxn id="54" idx="0"/>
          </p:cNvCxnSpPr>
          <p:nvPr/>
        </p:nvCxnSpPr>
        <p:spPr>
          <a:xfrm>
            <a:off x="1480871" y="4715611"/>
            <a:ext cx="631666" cy="727049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텍스트 상자 52"/>
          <p:cNvSpPr txBox="1"/>
          <p:nvPr/>
        </p:nvSpPr>
        <p:spPr>
          <a:xfrm>
            <a:off x="324102" y="5089937"/>
            <a:ext cx="14513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그리기</a:t>
            </a:r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/</a:t>
            </a:r>
            <a:r>
              <a:rPr kumimoji="1"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줌 명령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54" name="모서리가 둥근 직사각형 53"/>
          <p:cNvSpPr/>
          <p:nvPr/>
        </p:nvSpPr>
        <p:spPr>
          <a:xfrm>
            <a:off x="852537" y="5442660"/>
            <a:ext cx="2520000" cy="1059653"/>
          </a:xfrm>
          <a:prstGeom prst="roundRect">
            <a:avLst/>
          </a:prstGeom>
          <a:solidFill>
            <a:srgbClr val="F47497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5" name="텍스트 상자 54"/>
          <p:cNvSpPr txBox="1"/>
          <p:nvPr/>
        </p:nvSpPr>
        <p:spPr>
          <a:xfrm>
            <a:off x="1474685" y="5796887"/>
            <a:ext cx="128043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500" dirty="0" err="1" smtClean="0">
                <a:solidFill>
                  <a:schemeClr val="bg1"/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OpenCV</a:t>
            </a:r>
            <a:endParaRPr kumimoji="1" lang="ko-KR" altLang="en-US" sz="1500" dirty="0">
              <a:solidFill>
                <a:schemeClr val="bg1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57" name="직선 화살표 연결선 56"/>
          <p:cNvCxnSpPr/>
          <p:nvPr/>
        </p:nvCxnSpPr>
        <p:spPr>
          <a:xfrm flipV="1">
            <a:off x="2991361" y="4577740"/>
            <a:ext cx="0" cy="85992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3150563" y="4524471"/>
            <a:ext cx="0" cy="85992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텍스트 상자 58"/>
          <p:cNvSpPr txBox="1"/>
          <p:nvPr/>
        </p:nvSpPr>
        <p:spPr>
          <a:xfrm>
            <a:off x="3150563" y="4900966"/>
            <a:ext cx="121863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Frame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60" name="텍스트 상자 59"/>
          <p:cNvSpPr txBox="1"/>
          <p:nvPr/>
        </p:nvSpPr>
        <p:spPr>
          <a:xfrm>
            <a:off x="1748423" y="4765461"/>
            <a:ext cx="12567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" charset="-127"/>
                <a:ea typeface="Apple SD Gothic Neo" charset="-127"/>
                <a:cs typeface="Apple SD Gothic Neo" charset="-127"/>
              </a:rPr>
              <a:t>Output Frame</a:t>
            </a:r>
            <a:endParaRPr kumimoji="1" lang="ko-KR" altLang="en-US" sz="1500" dirty="0">
              <a:solidFill>
                <a:schemeClr val="tx1">
                  <a:lumMod val="65000"/>
                  <a:lumOff val="35000"/>
                </a:schemeClr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65" name="다이아몬드 64"/>
          <p:cNvSpPr/>
          <p:nvPr/>
        </p:nvSpPr>
        <p:spPr>
          <a:xfrm>
            <a:off x="6039172" y="2318235"/>
            <a:ext cx="1546230" cy="684842"/>
          </a:xfrm>
          <a:prstGeom prst="diamond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Button</a:t>
            </a:r>
          </a:p>
          <a:p>
            <a:pPr algn="ctr"/>
            <a:r>
              <a:rPr kumimoji="1" lang="en-US" altLang="ko-KR" sz="14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Push!</a:t>
            </a:r>
            <a:endParaRPr kumimoji="1" lang="ko-KR" altLang="en-US" sz="1400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68" name="직사각형 67"/>
          <p:cNvSpPr/>
          <p:nvPr/>
        </p:nvSpPr>
        <p:spPr>
          <a:xfrm>
            <a:off x="7272087" y="3026909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촬영 시작</a:t>
            </a:r>
            <a:r>
              <a:rPr kumimoji="1"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/</a:t>
            </a:r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종료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5030005" y="5215385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자이로 측정 시작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1" name="다이아몬드 70"/>
          <p:cNvSpPr/>
          <p:nvPr/>
        </p:nvSpPr>
        <p:spPr>
          <a:xfrm>
            <a:off x="5041363" y="2859253"/>
            <a:ext cx="1546230" cy="684842"/>
          </a:xfrm>
          <a:prstGeom prst="diamond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|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진동값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|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&gt;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en-US" altLang="ko-KR" sz="1200" dirty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2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000</a:t>
            </a:r>
            <a:endParaRPr kumimoji="1" lang="ko-KR" altLang="en-US" sz="1200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2" name="다이아몬드 71"/>
          <p:cNvSpPr/>
          <p:nvPr/>
        </p:nvSpPr>
        <p:spPr>
          <a:xfrm>
            <a:off x="5041363" y="3865725"/>
            <a:ext cx="1546230" cy="684842"/>
          </a:xfrm>
          <a:prstGeom prst="diamond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진동값 </a:t>
            </a:r>
            <a:endParaRPr kumimoji="1" lang="en-US" altLang="ko-KR" sz="1200" dirty="0" smtClean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  <a:p>
            <a:pPr algn="ctr"/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=</a:t>
            </a:r>
            <a:r>
              <a:rPr kumimoji="1" lang="ko-KR" altLang="en-US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 </a:t>
            </a:r>
            <a:r>
              <a:rPr kumimoji="1" lang="en-US" altLang="ko-KR" sz="1200" dirty="0" smtClean="0">
                <a:solidFill>
                  <a:schemeClr val="bg1"/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MAX</a:t>
            </a:r>
            <a:endParaRPr kumimoji="1" lang="ko-KR" altLang="en-US" sz="1200" dirty="0">
              <a:solidFill>
                <a:schemeClr val="bg1"/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6039172" y="1019691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센서연결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6" name="직선 화살표 연결선 75"/>
          <p:cNvCxnSpPr>
            <a:stCxn id="63" idx="2"/>
          </p:cNvCxnSpPr>
          <p:nvPr/>
        </p:nvCxnSpPr>
        <p:spPr>
          <a:xfrm>
            <a:off x="6817966" y="1386868"/>
            <a:ext cx="0" cy="27224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/>
          <p:cNvSpPr/>
          <p:nvPr/>
        </p:nvSpPr>
        <p:spPr>
          <a:xfrm>
            <a:off x="6039172" y="1670994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진동 측정 시작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83" name="직선 화살표 연결선 82"/>
          <p:cNvCxnSpPr/>
          <p:nvPr/>
        </p:nvCxnSpPr>
        <p:spPr>
          <a:xfrm>
            <a:off x="6817966" y="2038171"/>
            <a:ext cx="0" cy="27224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/>
          <p:cNvCxnSpPr/>
          <p:nvPr/>
        </p:nvCxnSpPr>
        <p:spPr>
          <a:xfrm>
            <a:off x="5803120" y="5600347"/>
            <a:ext cx="0" cy="27224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직사각형 84"/>
          <p:cNvSpPr/>
          <p:nvPr/>
        </p:nvSpPr>
        <p:spPr>
          <a:xfrm>
            <a:off x="5030005" y="5872903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펜 색 조절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90" name="모서리가 둥근 직사각형 89"/>
          <p:cNvSpPr/>
          <p:nvPr/>
        </p:nvSpPr>
        <p:spPr>
          <a:xfrm>
            <a:off x="6897930" y="4765461"/>
            <a:ext cx="1874205" cy="1756433"/>
          </a:xfrm>
          <a:prstGeom prst="roundRect">
            <a:avLst>
              <a:gd name="adj" fmla="val 9436"/>
            </a:avLst>
          </a:prstGeom>
          <a:solidFill>
            <a:schemeClr val="bg1">
              <a:lumMod val="8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1" name="직사각형 90"/>
          <p:cNvSpPr/>
          <p:nvPr/>
        </p:nvSpPr>
        <p:spPr>
          <a:xfrm>
            <a:off x="7074528" y="5234967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자이로 측정 시작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92" name="직선 화살표 연결선 91"/>
          <p:cNvCxnSpPr/>
          <p:nvPr/>
        </p:nvCxnSpPr>
        <p:spPr>
          <a:xfrm>
            <a:off x="7847643" y="5619929"/>
            <a:ext cx="0" cy="27224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7074528" y="5892485"/>
            <a:ext cx="1557588" cy="367177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줌 인</a:t>
            </a:r>
            <a:r>
              <a:rPr kumimoji="1" lang="en-US" altLang="ko-KR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/</a:t>
            </a:r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아웃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5024326" y="4847897"/>
            <a:ext cx="1557588" cy="36717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펜 색 조절 모드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7056238" y="4858871"/>
            <a:ext cx="1557588" cy="36717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줌 모드</a:t>
            </a:r>
            <a:endParaRPr kumimoji="1"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96" name="직선 화살표 연결선 95"/>
          <p:cNvCxnSpPr>
            <a:endCxn id="72" idx="0"/>
          </p:cNvCxnSpPr>
          <p:nvPr/>
        </p:nvCxnSpPr>
        <p:spPr>
          <a:xfrm>
            <a:off x="5814478" y="3394086"/>
            <a:ext cx="0" cy="471639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/>
          <p:cNvCxnSpPr/>
          <p:nvPr/>
        </p:nvCxnSpPr>
        <p:spPr>
          <a:xfrm>
            <a:off x="5814478" y="4533144"/>
            <a:ext cx="0" cy="325727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[R] 2"/>
          <p:cNvCxnSpPr>
            <a:stCxn id="65" idx="1"/>
          </p:cNvCxnSpPr>
          <p:nvPr/>
        </p:nvCxnSpPr>
        <p:spPr>
          <a:xfrm flipH="1">
            <a:off x="5803120" y="2660656"/>
            <a:ext cx="236052" cy="6373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/>
          <p:cNvCxnSpPr>
            <a:endCxn id="71" idx="0"/>
          </p:cNvCxnSpPr>
          <p:nvPr/>
        </p:nvCxnSpPr>
        <p:spPr>
          <a:xfrm>
            <a:off x="5814478" y="2660656"/>
            <a:ext cx="0" cy="198597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[R] 61"/>
          <p:cNvCxnSpPr/>
          <p:nvPr/>
        </p:nvCxnSpPr>
        <p:spPr>
          <a:xfrm flipH="1" flipV="1">
            <a:off x="7545746" y="2660656"/>
            <a:ext cx="504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/>
          <p:cNvCxnSpPr>
            <a:endCxn id="68" idx="0"/>
          </p:cNvCxnSpPr>
          <p:nvPr/>
        </p:nvCxnSpPr>
        <p:spPr>
          <a:xfrm>
            <a:off x="8049746" y="2648968"/>
            <a:ext cx="1135" cy="377941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[R] 65"/>
          <p:cNvCxnSpPr/>
          <p:nvPr/>
        </p:nvCxnSpPr>
        <p:spPr>
          <a:xfrm flipH="1">
            <a:off x="6465045" y="4208146"/>
            <a:ext cx="1332701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/>
          <p:cNvCxnSpPr/>
          <p:nvPr/>
        </p:nvCxnSpPr>
        <p:spPr>
          <a:xfrm>
            <a:off x="7797746" y="4191851"/>
            <a:ext cx="0" cy="709115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텍스트 상자 72"/>
          <p:cNvSpPr txBox="1"/>
          <p:nvPr/>
        </p:nvSpPr>
        <p:spPr>
          <a:xfrm>
            <a:off x="5706132" y="2380054"/>
            <a:ext cx="430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NO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4" name="텍스트 상자 73"/>
          <p:cNvSpPr txBox="1"/>
          <p:nvPr/>
        </p:nvSpPr>
        <p:spPr>
          <a:xfrm>
            <a:off x="7585402" y="2363154"/>
            <a:ext cx="4721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YES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5" name="텍스트 상자 74"/>
          <p:cNvSpPr txBox="1"/>
          <p:nvPr/>
        </p:nvSpPr>
        <p:spPr>
          <a:xfrm>
            <a:off x="5298744" y="3540163"/>
            <a:ext cx="515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YES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7" name="텍스트 상자 76"/>
          <p:cNvSpPr txBox="1"/>
          <p:nvPr/>
        </p:nvSpPr>
        <p:spPr>
          <a:xfrm>
            <a:off x="5266961" y="4541849"/>
            <a:ext cx="547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YES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sp>
        <p:nvSpPr>
          <p:cNvPr id="78" name="텍스트 상자 77"/>
          <p:cNvSpPr txBox="1"/>
          <p:nvPr/>
        </p:nvSpPr>
        <p:spPr>
          <a:xfrm>
            <a:off x="6581118" y="3947520"/>
            <a:ext cx="430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NO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79" name="직선 연결선[R] 78"/>
          <p:cNvCxnSpPr/>
          <p:nvPr/>
        </p:nvCxnSpPr>
        <p:spPr>
          <a:xfrm flipH="1">
            <a:off x="4827038" y="3200696"/>
            <a:ext cx="439924" cy="978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/>
          <p:cNvCxnSpPr/>
          <p:nvPr/>
        </p:nvCxnSpPr>
        <p:spPr>
          <a:xfrm flipV="1">
            <a:off x="4827038" y="2165297"/>
            <a:ext cx="1992564" cy="104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[R] 80"/>
          <p:cNvCxnSpPr/>
          <p:nvPr/>
        </p:nvCxnSpPr>
        <p:spPr>
          <a:xfrm flipV="1">
            <a:off x="4827038" y="2149598"/>
            <a:ext cx="0" cy="1060899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텍스트 상자 85"/>
          <p:cNvSpPr txBox="1"/>
          <p:nvPr/>
        </p:nvSpPr>
        <p:spPr>
          <a:xfrm>
            <a:off x="4809312" y="2889930"/>
            <a:ext cx="4300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Apple SD Gothic Neo Medium" charset="-127"/>
                <a:ea typeface="Apple SD Gothic Neo Medium" charset="-127"/>
                <a:cs typeface="Apple SD Gothic Neo Medium" charset="-127"/>
              </a:rPr>
              <a:t>NO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Apple SD Gothic Neo Medium" charset="-127"/>
              <a:ea typeface="Apple SD Gothic Neo Medium" charset="-127"/>
              <a:cs typeface="Apple SD Gothic Neo Medium" charset="-127"/>
            </a:endParaRPr>
          </a:p>
        </p:txBody>
      </p:sp>
      <p:cxnSp>
        <p:nvCxnSpPr>
          <p:cNvPr id="87" name="직선 연결선[R] 86"/>
          <p:cNvCxnSpPr/>
          <p:nvPr/>
        </p:nvCxnSpPr>
        <p:spPr>
          <a:xfrm flipV="1">
            <a:off x="8057506" y="3394087"/>
            <a:ext cx="0" cy="235818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[R] 87"/>
          <p:cNvCxnSpPr/>
          <p:nvPr/>
        </p:nvCxnSpPr>
        <p:spPr>
          <a:xfrm flipH="1" flipV="1">
            <a:off x="8047901" y="3625240"/>
            <a:ext cx="988149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[R] 96"/>
          <p:cNvCxnSpPr/>
          <p:nvPr/>
        </p:nvCxnSpPr>
        <p:spPr>
          <a:xfrm flipV="1">
            <a:off x="9036050" y="2186714"/>
            <a:ext cx="0" cy="1447776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/>
          <p:cNvCxnSpPr/>
          <p:nvPr/>
        </p:nvCxnSpPr>
        <p:spPr>
          <a:xfrm flipH="1">
            <a:off x="6872852" y="2202606"/>
            <a:ext cx="2163198" cy="30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[R] 45"/>
          <p:cNvCxnSpPr/>
          <p:nvPr/>
        </p:nvCxnSpPr>
        <p:spPr>
          <a:xfrm flipH="1">
            <a:off x="4573444" y="1779556"/>
            <a:ext cx="2839" cy="4472248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190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757</TotalTime>
  <Words>262</Words>
  <Application>Microsoft Macintosh PowerPoint</Application>
  <PresentationFormat>화면 슬라이드 쇼(4:3)</PresentationFormat>
  <Paragraphs>107</Paragraphs>
  <Slides>5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6" baseType="lpstr">
      <vt:lpstr>맑은 고딕</vt:lpstr>
      <vt:lpstr>Apple SD Gothic Neo</vt:lpstr>
      <vt:lpstr>Apple SD Gothic Neo Heavy</vt:lpstr>
      <vt:lpstr>Apple SD Gothic Neo Light</vt:lpstr>
      <vt:lpstr>Apple SD Gothic Neo Medium</vt:lpstr>
      <vt:lpstr>Apple SD Gothic Neo SemiBold</vt:lpstr>
      <vt:lpstr>Calibri</vt:lpstr>
      <vt:lpstr>Calibri Light</vt:lpstr>
      <vt:lpstr>NanumBarunGothicOTF</vt:lpstr>
      <vt:lpstr>Arial</vt:lpstr>
      <vt:lpstr>Office 테마</vt:lpstr>
      <vt:lpstr>PowerPoint 프레젠테이션</vt:lpstr>
      <vt:lpstr>PowerPoint 프레젠테이션</vt:lpstr>
      <vt:lpstr>PowerPoint 프레젠테이션</vt:lpstr>
      <vt:lpstr>3. 추가 활용안</vt:lpstr>
      <vt:lpstr>PowerPoint 프레젠테이션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전정은/책임연구원/SW센터 SW개발전략실 TED파트(jeongeun.jeon@lge.com)</dc:creator>
  <cp:lastModifiedBy>Microsoft Office 사용자</cp:lastModifiedBy>
  <cp:revision>45</cp:revision>
  <dcterms:created xsi:type="dcterms:W3CDTF">2017-11-30T06:29:20Z</dcterms:created>
  <dcterms:modified xsi:type="dcterms:W3CDTF">2017-12-09T08:22:29Z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C:\Users\admin\AppData\Local\Microsoft\Windows\Temporary Internet Files\Content.Outlook\UBPCE3IA\LGSmartThinQ_DevEvent_FinalPresentation_template.pptx</vt:lpwstr>
  </property>
</Properties>
</file>

<file path=docProps/thumbnail.jpeg>
</file>